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9"/>
  </p:notesMasterIdLst>
  <p:sldIdLst>
    <p:sldId id="256" r:id="rId2"/>
    <p:sldId id="267" r:id="rId3"/>
    <p:sldId id="274" r:id="rId4"/>
    <p:sldId id="270" r:id="rId5"/>
    <p:sldId id="271" r:id="rId6"/>
    <p:sldId id="272" r:id="rId7"/>
    <p:sldId id="262" r:id="rId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4" autoAdjust="0"/>
  </p:normalViewPr>
  <p:slideViewPr>
    <p:cSldViewPr>
      <p:cViewPr>
        <p:scale>
          <a:sx n="66" d="100"/>
          <a:sy n="66" d="100"/>
        </p:scale>
        <p:origin x="-1284" y="-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D8FF-B2F2-4FB6-8A1C-BF22F2C4A38B}" type="datetimeFigureOut">
              <a:rPr lang="zh-CN" altLang="en-US" smtClean="0"/>
              <a:pPr/>
              <a:t>2019/10/7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93F3A-3E17-4F30-82ED-BCA7A88976C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C493F3A-3E17-4F30-82ED-BCA7A88976CD}"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F85DC58B-A062-4B6D-AAF1-9D4E58854D10}" type="slidenum">
              <a:rPr lang="en-US" altLang="ko-KR"/>
              <a:pPr/>
              <a:t>4</a:t>
            </a:fld>
            <a:endParaRPr lang="en-US" altLang="ko-KR"/>
          </a:p>
        </p:txBody>
      </p:sp>
      <p:sp>
        <p:nvSpPr>
          <p:cNvPr id="9219" name="Rectangle 2"/>
          <p:cNvSpPr>
            <a:spLocks noGrp="1" noRot="1" noChangeAspect="1" noChangeArrowheads="1" noTextEdit="1"/>
          </p:cNvSpPr>
          <p:nvPr>
            <p:ph type="sldImg"/>
          </p:nvPr>
        </p:nvSpPr>
        <p:spPr>
          <a:xfrm>
            <a:off x="1143000" y="685800"/>
            <a:ext cx="4572000" cy="3429000"/>
          </a:xfrm>
          <a:ln/>
        </p:spPr>
      </p:sp>
      <p:sp>
        <p:nvSpPr>
          <p:cNvPr id="9220" name="Rectangle 3"/>
          <p:cNvSpPr>
            <a:spLocks noGrp="1" noChangeArrowheads="1"/>
          </p:cNvSpPr>
          <p:nvPr>
            <p:ph type="body" idx="1"/>
          </p:nvPr>
        </p:nvSpPr>
        <p:spPr>
          <a:xfrm>
            <a:off x="912050" y="4344357"/>
            <a:ext cx="5033901" cy="4113169"/>
          </a:xfrm>
          <a:noFill/>
          <a:ln/>
        </p:spPr>
        <p:txBody>
          <a:bodyPr lIns="89535" tIns="44768" rIns="89535" bIns="44768"/>
          <a:lstStyle/>
          <a:p>
            <a:pPr eaLnBrk="1" hangingPunct="1"/>
            <a:endParaRPr lang="ko-KR" altLang="ko-K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B3B9E9EA-9BBB-4FD1-BDB5-1008EA146847}" type="slidenum">
              <a:rPr lang="en-US" altLang="ko-KR"/>
              <a:pPr/>
              <a:t>5</a:t>
            </a:fld>
            <a:endParaRPr lang="en-US" altLang="ko-K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xfrm>
            <a:off x="912050" y="4344357"/>
            <a:ext cx="5033901" cy="4113169"/>
          </a:xfrm>
          <a:noFill/>
          <a:ln/>
        </p:spPr>
        <p:txBody>
          <a:bodyPr lIns="89535" tIns="44768" rIns="89535" bIns="44768"/>
          <a:lstStyle/>
          <a:p>
            <a:pPr eaLnBrk="1" hangingPunct="1"/>
            <a:endParaRPr lang="ko-KR"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595A1C6-339B-4A58-AC68-28D78E4B2FC1}" type="datetime1">
              <a:rPr lang="zh-CN" altLang="en-US" smtClean="0"/>
              <a:pPr>
                <a:defRPr/>
              </a:pPr>
              <a:t>2019/10/7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E911EA9-B114-4240-91AB-5C7C16CF9130}"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455009F-5C5B-486B-98E9-845DE53C1822}" type="datetime1">
              <a:rPr lang="zh-CN" altLang="en-US" smtClean="0"/>
              <a:pPr>
                <a:defRPr/>
              </a:pPr>
              <a:t>2019/10/7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DB5FB65-C5B6-4030-B073-5E812331D24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646D7A7-867D-481A-BA77-26857F128708}" type="datetime1">
              <a:rPr lang="zh-CN" altLang="en-US" smtClean="0"/>
              <a:pPr>
                <a:defRPr/>
              </a:pPr>
              <a:t>2019/10/7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235AABA-29CC-4A85-974A-31F9540BAF65}"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3EBDDD4-2FB5-4ADA-A399-B6D29FA278EE}" type="datetime1">
              <a:rPr lang="zh-CN" altLang="en-US" smtClean="0"/>
              <a:pPr>
                <a:defRPr/>
              </a:pPr>
              <a:t>2019/10/7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C237CA0-8611-4EF8-B037-78C54C83CEFF}"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5A519FD-E796-407C-92B5-5E245B4761EA}" type="datetime1">
              <a:rPr lang="zh-CN" altLang="en-US" smtClean="0"/>
              <a:pPr>
                <a:defRPr/>
              </a:pPr>
              <a:t>2019/10/7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66F9D53-E5CF-429D-A3AD-423C644A6BA9}"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6091F83-9C5B-4AF3-B209-1BBF4BC6338A}" type="datetime1">
              <a:rPr lang="zh-CN" altLang="en-US" smtClean="0"/>
              <a:pPr>
                <a:defRPr/>
              </a:pPr>
              <a:t>2019/10/7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4D866C7-FDF8-4D70-BB13-96CC1BE38D4F}"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7F4A782-C4A1-4010-85B3-B6F3027227C9}" type="datetime1">
              <a:rPr lang="zh-CN" altLang="en-US" smtClean="0"/>
              <a:pPr>
                <a:defRPr/>
              </a:pPr>
              <a:t>2019/10/7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6368C20-B576-42F4-BF68-FD1DC4FA2845}"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D55332F-CFA2-46E2-8988-2AE7A5CBAA4E}" type="datetime1">
              <a:rPr lang="zh-CN" altLang="en-US" smtClean="0"/>
              <a:pPr>
                <a:defRPr/>
              </a:pPr>
              <a:t>2019/10/7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B9F39E7-F667-4BE0-B5E3-FDD5DC45D92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AE4FCF4-D5D9-484B-9373-196E160AF330}" type="datetime1">
              <a:rPr lang="zh-CN" altLang="en-US" smtClean="0"/>
              <a:pPr>
                <a:defRPr/>
              </a:pPr>
              <a:t>2019/10/7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A1A56E2-A697-4DB1-870A-C440E10D5C9C}"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A9CD677-5880-454B-99C3-0A659A1B8612}" type="datetime1">
              <a:rPr lang="zh-CN" altLang="en-US" smtClean="0"/>
              <a:pPr>
                <a:defRPr/>
              </a:pPr>
              <a:t>2019/10/7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266E431-0325-4A5F-8836-B3D35573275C}"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8C8F4F4-DFBD-43F1-A852-515E992F5F24}" type="datetime1">
              <a:rPr lang="zh-CN" altLang="en-US" smtClean="0"/>
              <a:pPr>
                <a:defRPr/>
              </a:pPr>
              <a:t>2019/10/7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C71BB1A-73F7-46E4-B954-D2D1D4D2DCEC}"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5CAEA66-B3F6-4110-B558-3027D1EF890D}" type="datetime1">
              <a:rPr lang="zh-CN" altLang="en-US" smtClean="0"/>
              <a:pPr>
                <a:defRPr/>
              </a:pPr>
              <a:t>2019/10/7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3AD2F2A-6B1E-4648-AB9D-F701A9156B3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anlingmicrofiber.com/" TargetMode="External"/><Relationship Id="rId1" Type="http://schemas.openxmlformats.org/officeDocument/2006/relationships/slideLayout" Target="../slideLayouts/slideLayout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内容占位符 10" descr="333.JPG"/>
          <p:cNvPicPr>
            <a:picLocks noChangeAspect="1"/>
          </p:cNvPicPr>
          <p:nvPr/>
        </p:nvPicPr>
        <p:blipFill>
          <a:blip r:embed="rId2" cstate="print"/>
          <a:stretch>
            <a:fillRect/>
          </a:stretch>
        </p:blipFill>
        <p:spPr>
          <a:xfrm>
            <a:off x="7500178" y="3857628"/>
            <a:ext cx="1643822" cy="2475635"/>
          </a:xfrm>
          <a:prstGeom prst="rect">
            <a:avLst/>
          </a:prstGeom>
          <a:noFill/>
          <a:effectLst>
            <a:reflection blurRad="6350" stA="52000" endA="300" endPos="35000" dir="5400000" sy="-100000" algn="bl" rotWithShape="0"/>
          </a:effectLst>
        </p:spPr>
      </p:pic>
      <p:sp>
        <p:nvSpPr>
          <p:cNvPr id="2050" name="标题 1"/>
          <p:cNvSpPr>
            <a:spLocks noGrp="1"/>
          </p:cNvSpPr>
          <p:nvPr>
            <p:ph type="ctrTitle"/>
          </p:nvPr>
        </p:nvSpPr>
        <p:spPr>
          <a:xfrm>
            <a:off x="714348" y="3143248"/>
            <a:ext cx="7772400" cy="1285884"/>
          </a:xfrm>
        </p:spPr>
        <p:txBody>
          <a:bodyPr/>
          <a:lstStyle/>
          <a:p>
            <a:pPr eaLnBrk="1" hangingPunct="1"/>
            <a:r>
              <a:rPr lang="en-US" altLang="zh-CN" b="1" i="1" dirty="0" smtClean="0">
                <a:latin typeface="Times New Roman" pitchFamily="18" charset="0"/>
                <a:cs typeface="Times New Roman" pitchFamily="18" charset="0"/>
              </a:rPr>
              <a:t>Think Green Think Future</a:t>
            </a:r>
            <a:endParaRPr lang="zh-CN" altLang="en-US" b="1" i="1" dirty="0" smtClean="0">
              <a:latin typeface="Times New Roman" pitchFamily="18" charset="0"/>
              <a:cs typeface="Times New Roman" pitchFamily="18" charset="0"/>
            </a:endParaRPr>
          </a:p>
        </p:txBody>
      </p:sp>
      <p:sp>
        <p:nvSpPr>
          <p:cNvPr id="11" name="TextBox 10"/>
          <p:cNvSpPr txBox="1"/>
          <p:nvPr/>
        </p:nvSpPr>
        <p:spPr>
          <a:xfrm>
            <a:off x="1714480" y="2435362"/>
            <a:ext cx="607223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altLang="zh-CN" sz="4000" b="1" dirty="0" smtClean="0">
                <a:solidFill>
                  <a:schemeClr val="bg1"/>
                </a:solidFill>
                <a:latin typeface="Times New Roman" pitchFamily="18" charset="0"/>
                <a:cs typeface="Times New Roman" pitchFamily="18" charset="0"/>
              </a:rPr>
              <a:t>SANLING MICROFIBER</a:t>
            </a:r>
            <a:endParaRPr lang="zh-CN" altLang="en-US" sz="4000" b="1" dirty="0">
              <a:solidFill>
                <a:schemeClr val="bg1"/>
              </a:solidFill>
              <a:latin typeface="Times New Roman" pitchFamily="18" charset="0"/>
              <a:cs typeface="Times New Roman" pitchFamily="18" charset="0"/>
            </a:endParaRPr>
          </a:p>
        </p:txBody>
      </p:sp>
      <p:sp>
        <p:nvSpPr>
          <p:cNvPr id="7" name="页脚占位符 6"/>
          <p:cNvSpPr>
            <a:spLocks noGrp="1"/>
          </p:cNvSpPr>
          <p:nvPr>
            <p:ph type="ftr" sz="quarter" idx="11"/>
          </p:nvPr>
        </p:nvSpPr>
        <p:spPr/>
        <p:txBody>
          <a:bodyPr/>
          <a:lstStyle/>
          <a:p>
            <a:pPr>
              <a:defRPr/>
            </a:pPr>
            <a:endParaRPr lang="zh-CN" altLang="en-US"/>
          </a:p>
        </p:txBody>
      </p:sp>
      <p:pic>
        <p:nvPicPr>
          <p:cNvPr id="3074" name="Picture 2" descr="F:\leather\图片\应用\皮鞋.jpg"/>
          <p:cNvPicPr>
            <a:picLocks noChangeAspect="1" noChangeArrowheads="1"/>
          </p:cNvPicPr>
          <p:nvPr/>
        </p:nvPicPr>
        <p:blipFill>
          <a:blip r:embed="rId3" cstate="print"/>
          <a:srcRect/>
          <a:stretch>
            <a:fillRect/>
          </a:stretch>
        </p:blipFill>
        <p:spPr bwMode="auto">
          <a:xfrm>
            <a:off x="1928795" y="1"/>
            <a:ext cx="1309396" cy="857231"/>
          </a:xfrm>
          <a:prstGeom prst="rect">
            <a:avLst/>
          </a:prstGeom>
          <a:noFill/>
        </p:spPr>
      </p:pic>
      <p:pic>
        <p:nvPicPr>
          <p:cNvPr id="3076" name="Picture 4" descr="F:\leather\QQ图片20130610104924.jpg"/>
          <p:cNvPicPr>
            <a:picLocks noChangeAspect="1" noChangeArrowheads="1"/>
          </p:cNvPicPr>
          <p:nvPr/>
        </p:nvPicPr>
        <p:blipFill>
          <a:blip r:embed="rId4" cstate="print"/>
          <a:srcRect/>
          <a:stretch>
            <a:fillRect/>
          </a:stretch>
        </p:blipFill>
        <p:spPr bwMode="auto">
          <a:xfrm>
            <a:off x="0" y="0"/>
            <a:ext cx="2000264" cy="1827164"/>
          </a:xfrm>
          <a:prstGeom prst="rect">
            <a:avLst/>
          </a:prstGeom>
          <a:noFill/>
        </p:spPr>
      </p:pic>
      <p:pic>
        <p:nvPicPr>
          <p:cNvPr id="3078" name="Picture 6" descr="F:\leather\图片\水刺颜色\222.JPG"/>
          <p:cNvPicPr>
            <a:picLocks noChangeAspect="1" noChangeArrowheads="1"/>
          </p:cNvPicPr>
          <p:nvPr/>
        </p:nvPicPr>
        <p:blipFill>
          <a:blip r:embed="rId5" cstate="print"/>
          <a:srcRect/>
          <a:stretch>
            <a:fillRect/>
          </a:stretch>
        </p:blipFill>
        <p:spPr bwMode="auto">
          <a:xfrm>
            <a:off x="2000232" y="928670"/>
            <a:ext cx="1214446" cy="927438"/>
          </a:xfrm>
          <a:prstGeom prst="rect">
            <a:avLst/>
          </a:prstGeom>
          <a:noFill/>
        </p:spPr>
      </p:pic>
      <p:pic>
        <p:nvPicPr>
          <p:cNvPr id="10" name="Picture 2" descr="E:\sanling\sales\产品介绍\海报设计\95x95厘米，写真背胶做2张.jpg"/>
          <p:cNvPicPr>
            <a:picLocks noChangeAspect="1" noChangeArrowheads="1"/>
          </p:cNvPicPr>
          <p:nvPr/>
        </p:nvPicPr>
        <p:blipFill>
          <a:blip r:embed="rId6"/>
          <a:srcRect/>
          <a:stretch>
            <a:fillRect/>
          </a:stretch>
        </p:blipFill>
        <p:spPr bwMode="auto">
          <a:xfrm>
            <a:off x="8215338" y="0"/>
            <a:ext cx="928662" cy="63070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微信图片_20191005170559.jpg"/>
          <p:cNvPicPr>
            <a:picLocks noChangeAspect="1"/>
          </p:cNvPicPr>
          <p:nvPr/>
        </p:nvPicPr>
        <p:blipFill>
          <a:blip r:embed="rId3" cstate="print">
            <a:lum bright="10000"/>
          </a:blip>
          <a:stretch>
            <a:fillRect/>
          </a:stretch>
        </p:blipFill>
        <p:spPr>
          <a:xfrm>
            <a:off x="500034" y="1714488"/>
            <a:ext cx="4000528" cy="2815757"/>
          </a:xfrm>
          <a:prstGeom prst="rect">
            <a:avLst/>
          </a:prstGeom>
          <a:effectLst>
            <a:softEdge rad="31750"/>
          </a:effectLst>
        </p:spPr>
      </p:pic>
      <p:sp>
        <p:nvSpPr>
          <p:cNvPr id="2" name="标题 1"/>
          <p:cNvSpPr>
            <a:spLocks noGrp="1"/>
          </p:cNvSpPr>
          <p:nvPr>
            <p:ph type="title"/>
          </p:nvPr>
        </p:nvSpPr>
        <p:spPr>
          <a:xfrm>
            <a:off x="457200" y="714356"/>
            <a:ext cx="5757874" cy="928694"/>
          </a:xfrm>
        </p:spPr>
        <p:txBody>
          <a:bodyPr/>
          <a:lstStyle/>
          <a:p>
            <a:pPr eaLnBrk="1" hangingPunct="1"/>
            <a:r>
              <a:rPr lang="en-US" altLang="zh-CN" sz="1600" dirty="0" smtClean="0">
                <a:solidFill>
                  <a:schemeClr val="tx2">
                    <a:lumMod val="75000"/>
                  </a:schemeClr>
                </a:solidFill>
                <a:latin typeface="Times New Roman" pitchFamily="18" charset="0"/>
                <a:cs typeface="Times New Roman" pitchFamily="18" charset="0"/>
              </a:rPr>
              <a:t>WELCOME TO SANLING: </a:t>
            </a:r>
            <a:br>
              <a:rPr lang="en-US" altLang="zh-CN" sz="1600" dirty="0" smtClean="0">
                <a:solidFill>
                  <a:schemeClr val="tx2">
                    <a:lumMod val="75000"/>
                  </a:schemeClr>
                </a:solidFill>
                <a:latin typeface="Times New Roman" pitchFamily="18" charset="0"/>
                <a:cs typeface="Times New Roman" pitchFamily="18" charset="0"/>
              </a:rPr>
            </a:br>
            <a:r>
              <a:rPr lang="en-US" altLang="zh-CN" sz="1600" dirty="0" smtClean="0">
                <a:solidFill>
                  <a:schemeClr val="tx2">
                    <a:lumMod val="75000"/>
                  </a:schemeClr>
                </a:solidFill>
                <a:latin typeface="Times New Roman" pitchFamily="18" charset="0"/>
                <a:cs typeface="Times New Roman" pitchFamily="18" charset="0"/>
              </a:rPr>
              <a:t>YOUR RELIABLE MICROFIBER MATERIAL PARTNER </a:t>
            </a:r>
            <a:r>
              <a:rPr lang="en-US" altLang="zh-CN" sz="1200" dirty="0" smtClean="0">
                <a:solidFill>
                  <a:schemeClr val="tx2"/>
                </a:solidFill>
                <a:latin typeface="Times New Roman" pitchFamily="18" charset="0"/>
                <a:cs typeface="Times New Roman" pitchFamily="18" charset="0"/>
              </a:rPr>
              <a:t/>
            </a:r>
            <a:br>
              <a:rPr lang="en-US" altLang="zh-CN" sz="1200" dirty="0" smtClean="0">
                <a:solidFill>
                  <a:schemeClr val="tx2"/>
                </a:solidFill>
                <a:latin typeface="Times New Roman" pitchFamily="18" charset="0"/>
                <a:cs typeface="Times New Roman" pitchFamily="18" charset="0"/>
              </a:rPr>
            </a:br>
            <a:r>
              <a:rPr lang="en-US" altLang="zh-CN" sz="1200" dirty="0" smtClean="0">
                <a:latin typeface="Times New Roman" pitchFamily="18" charset="0"/>
                <a:cs typeface="Times New Roman" pitchFamily="18" charset="0"/>
              </a:rPr>
              <a:t/>
            </a:r>
            <a:br>
              <a:rPr lang="en-US" altLang="zh-CN" sz="1200" dirty="0" smtClean="0">
                <a:latin typeface="Times New Roman" pitchFamily="18" charset="0"/>
                <a:cs typeface="Times New Roman" pitchFamily="18" charset="0"/>
              </a:rPr>
            </a:br>
            <a:endParaRPr lang="zh-CN" altLang="en-US" sz="1200" dirty="0" smtClean="0">
              <a:latin typeface="Times New Roman" pitchFamily="18" charset="0"/>
              <a:cs typeface="Times New Roman" pitchFamily="18" charset="0"/>
            </a:endParaRPr>
          </a:p>
        </p:txBody>
      </p:sp>
      <p:pic>
        <p:nvPicPr>
          <p:cNvPr id="15" name="图片 14" descr="微信图片_20191005170412.jpg"/>
          <p:cNvPicPr>
            <a:picLocks noChangeAspect="1"/>
          </p:cNvPicPr>
          <p:nvPr/>
        </p:nvPicPr>
        <p:blipFill>
          <a:blip r:embed="rId4" cstate="print"/>
          <a:stretch>
            <a:fillRect/>
          </a:stretch>
        </p:blipFill>
        <p:spPr>
          <a:xfrm>
            <a:off x="4643438" y="1714488"/>
            <a:ext cx="3929090" cy="2071702"/>
          </a:xfrm>
          <a:prstGeom prst="rect">
            <a:avLst/>
          </a:prstGeom>
          <a:effectLst>
            <a:softEdge rad="31750"/>
          </a:effectLst>
        </p:spPr>
      </p:pic>
      <p:pic>
        <p:nvPicPr>
          <p:cNvPr id="16" name="图片 15" descr="微信图片_20191005173603.jpg"/>
          <p:cNvPicPr>
            <a:picLocks noChangeAspect="1"/>
          </p:cNvPicPr>
          <p:nvPr/>
        </p:nvPicPr>
        <p:blipFill>
          <a:blip r:embed="rId5">
            <a:lum bright="13000"/>
          </a:blip>
          <a:stretch>
            <a:fillRect/>
          </a:stretch>
        </p:blipFill>
        <p:spPr>
          <a:xfrm>
            <a:off x="3929058" y="4643446"/>
            <a:ext cx="1857388" cy="1237485"/>
          </a:xfrm>
          <a:prstGeom prst="rect">
            <a:avLst/>
          </a:prstGeom>
          <a:effectLst>
            <a:softEdge rad="31750"/>
          </a:effectLst>
        </p:spPr>
      </p:pic>
      <p:pic>
        <p:nvPicPr>
          <p:cNvPr id="18" name="内容占位符 17" descr="DSC_0052.JPG"/>
          <p:cNvPicPr>
            <a:picLocks noGrp="1"/>
          </p:cNvPicPr>
          <p:nvPr>
            <p:ph idx="1"/>
          </p:nvPr>
        </p:nvPicPr>
        <p:blipFill>
          <a:blip r:embed="rId6" cstate="print">
            <a:lum bright="20000"/>
          </a:blip>
          <a:stretch>
            <a:fillRect/>
          </a:stretch>
        </p:blipFill>
        <p:spPr>
          <a:xfrm>
            <a:off x="500034" y="4572008"/>
            <a:ext cx="2500330" cy="1285884"/>
          </a:xfrm>
          <a:effectLst>
            <a:softEdge rad="31750"/>
          </a:effectLst>
        </p:spPr>
      </p:pic>
      <p:pic>
        <p:nvPicPr>
          <p:cNvPr id="19" name="图片 18" descr="微信图片_20191005180802.jpg"/>
          <p:cNvPicPr>
            <a:picLocks/>
          </p:cNvPicPr>
          <p:nvPr/>
        </p:nvPicPr>
        <p:blipFill>
          <a:blip r:embed="rId7" cstate="print"/>
          <a:stretch>
            <a:fillRect/>
          </a:stretch>
        </p:blipFill>
        <p:spPr>
          <a:xfrm>
            <a:off x="5857884" y="3929066"/>
            <a:ext cx="2714644" cy="1928826"/>
          </a:xfrm>
          <a:prstGeom prst="rect">
            <a:avLst/>
          </a:prstGeom>
          <a:effectLst>
            <a:softEdge rad="31750"/>
          </a:effectLst>
        </p:spPr>
      </p:pic>
      <p:pic>
        <p:nvPicPr>
          <p:cNvPr id="11" name="Picture 2" descr="E:\sanling\sales\产品介绍\海报设计\95x95厘米，写真背胶做2张.jpg"/>
          <p:cNvPicPr>
            <a:picLocks noChangeAspect="1" noChangeArrowheads="1"/>
          </p:cNvPicPr>
          <p:nvPr/>
        </p:nvPicPr>
        <p:blipFill>
          <a:blip r:embed="rId8"/>
          <a:srcRect/>
          <a:stretch>
            <a:fillRect/>
          </a:stretch>
        </p:blipFill>
        <p:spPr bwMode="auto">
          <a:xfrm>
            <a:off x="8215338" y="0"/>
            <a:ext cx="928662" cy="63070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sz="1400" dirty="0" smtClean="0">
              <a:latin typeface="Times New Roman" pitchFamily="18" charset="0"/>
              <a:cs typeface="Times New Roman" pitchFamily="18" charset="0"/>
            </a:endParaRPr>
          </a:p>
          <a:p>
            <a:endParaRPr lang="en-US" altLang="zh-CN" sz="1400" dirty="0" smtClean="0">
              <a:latin typeface="Times New Roman" pitchFamily="18" charset="0"/>
              <a:cs typeface="Times New Roman" pitchFamily="18" charset="0"/>
            </a:endParaRPr>
          </a:p>
          <a:p>
            <a:pPr>
              <a:buNone/>
            </a:pPr>
            <a:r>
              <a:rPr lang="en-US" altLang="zh-CN" sz="1400" dirty="0" smtClean="0">
                <a:latin typeface="Times New Roman" pitchFamily="18" charset="0"/>
                <a:cs typeface="Times New Roman" pitchFamily="18" charset="0"/>
              </a:rPr>
              <a:t>        Since established in 2010, SANLING has been one of the fastest developing manufacturers of  microfiber leather in China. </a:t>
            </a:r>
            <a:br>
              <a:rPr lang="en-US" altLang="zh-CN" sz="1400" dirty="0" smtClean="0">
                <a:latin typeface="Times New Roman" pitchFamily="18" charset="0"/>
                <a:cs typeface="Times New Roman" pitchFamily="18" charset="0"/>
              </a:rPr>
            </a:br>
            <a:r>
              <a:rPr lang="en-US" altLang="zh-CN" sz="1400" dirty="0" smtClean="0">
                <a:latin typeface="Times New Roman" pitchFamily="18" charset="0"/>
                <a:cs typeface="Times New Roman" pitchFamily="18" charset="0"/>
              </a:rPr>
              <a:t/>
            </a:r>
            <a:br>
              <a:rPr lang="en-US" altLang="zh-CN" sz="1400" dirty="0" smtClean="0">
                <a:latin typeface="Times New Roman" pitchFamily="18" charset="0"/>
                <a:cs typeface="Times New Roman" pitchFamily="18" charset="0"/>
              </a:rPr>
            </a:br>
            <a:r>
              <a:rPr lang="en-US" altLang="zh-CN" sz="1400" dirty="0" smtClean="0">
                <a:latin typeface="Times New Roman" pitchFamily="18" charset="0"/>
                <a:cs typeface="Times New Roman" pitchFamily="18" charset="0"/>
              </a:rPr>
              <a:t>Invested more than USD12, 000, 000, with 104 employees,  possessing talented engineers and management team, SANLING devoted itself to serve customers both from international and domestic market with it's sincerity. </a:t>
            </a:r>
            <a:br>
              <a:rPr lang="en-US" altLang="zh-CN" sz="1400" dirty="0" smtClean="0">
                <a:latin typeface="Times New Roman" pitchFamily="18" charset="0"/>
                <a:cs typeface="Times New Roman" pitchFamily="18" charset="0"/>
              </a:rPr>
            </a:br>
            <a:r>
              <a:rPr lang="en-US" altLang="zh-CN" sz="1400" dirty="0" smtClean="0">
                <a:latin typeface="Times New Roman" pitchFamily="18" charset="0"/>
                <a:cs typeface="Times New Roman" pitchFamily="18" charset="0"/>
              </a:rPr>
              <a:t/>
            </a:r>
            <a:br>
              <a:rPr lang="en-US" altLang="zh-CN" sz="1400" dirty="0" smtClean="0">
                <a:latin typeface="Times New Roman" pitchFamily="18" charset="0"/>
                <a:cs typeface="Times New Roman" pitchFamily="18" charset="0"/>
              </a:rPr>
            </a:br>
            <a:r>
              <a:rPr lang="en-US" altLang="zh-CN" sz="1400" dirty="0" smtClean="0">
                <a:latin typeface="Times New Roman" pitchFamily="18" charset="0"/>
                <a:cs typeface="Times New Roman" pitchFamily="18" charset="0"/>
              </a:rPr>
              <a:t>Over the past few years SANLING has invested USD800,000-USD1,000,000 yearly in R&amp;D for solvent free material, and started mass production of solvent free microfiber suede since 2018. Thanks to the management direction of "Make the best quality and offer the newest technology microfiber leather to customers", SANLING has gained unprecedented growth and expansion throughout this tough economic time. </a:t>
            </a:r>
            <a:br>
              <a:rPr lang="en-US" altLang="zh-CN" sz="1400" dirty="0" smtClean="0">
                <a:latin typeface="Times New Roman" pitchFamily="18" charset="0"/>
                <a:cs typeface="Times New Roman" pitchFamily="18" charset="0"/>
              </a:rPr>
            </a:br>
            <a:r>
              <a:rPr lang="en-US" altLang="zh-CN" sz="1400" dirty="0" smtClean="0">
                <a:latin typeface="Times New Roman" pitchFamily="18" charset="0"/>
                <a:cs typeface="Times New Roman" pitchFamily="18" charset="0"/>
              </a:rPr>
              <a:t/>
            </a:r>
            <a:br>
              <a:rPr lang="en-US" altLang="zh-CN" sz="1400" dirty="0" smtClean="0">
                <a:latin typeface="Times New Roman" pitchFamily="18" charset="0"/>
                <a:cs typeface="Times New Roman" pitchFamily="18" charset="0"/>
              </a:rPr>
            </a:br>
            <a:r>
              <a:rPr lang="en-US" altLang="zh-CN" sz="1400" dirty="0" smtClean="0">
                <a:latin typeface="Times New Roman" pitchFamily="18" charset="0"/>
                <a:cs typeface="Times New Roman" pitchFamily="18" charset="0"/>
              </a:rPr>
              <a:t>Not only dedicating resource to production line, but also in environment protection technology, SANLING is trying to do the best in the responsibilities of society and environment improvement. </a:t>
            </a:r>
            <a:br>
              <a:rPr lang="en-US" altLang="zh-CN" sz="1400" dirty="0" smtClean="0">
                <a:latin typeface="Times New Roman" pitchFamily="18" charset="0"/>
                <a:cs typeface="Times New Roman" pitchFamily="18" charset="0"/>
              </a:rPr>
            </a:br>
            <a:r>
              <a:rPr lang="en-US" altLang="zh-CN" sz="1400" dirty="0" smtClean="0">
                <a:latin typeface="Times New Roman" pitchFamily="18" charset="0"/>
                <a:cs typeface="Times New Roman" pitchFamily="18" charset="0"/>
              </a:rPr>
              <a:t/>
            </a:r>
            <a:br>
              <a:rPr lang="en-US" altLang="zh-CN" sz="1400" dirty="0" smtClean="0">
                <a:latin typeface="Times New Roman" pitchFamily="18" charset="0"/>
                <a:cs typeface="Times New Roman" pitchFamily="18" charset="0"/>
              </a:rPr>
            </a:br>
            <a:endParaRPr lang="zh-CN" altLang="en-US" sz="1400" dirty="0"/>
          </a:p>
        </p:txBody>
      </p:sp>
      <p:sp>
        <p:nvSpPr>
          <p:cNvPr id="4" name="文本占位符 3"/>
          <p:cNvSpPr>
            <a:spLocks noGrp="1"/>
          </p:cNvSpPr>
          <p:nvPr>
            <p:ph type="body" sz="half" idx="2"/>
          </p:nvPr>
        </p:nvSpPr>
        <p:spPr>
          <a:xfrm>
            <a:off x="849307" y="714356"/>
            <a:ext cx="3008313" cy="4691063"/>
          </a:xfrm>
        </p:spPr>
        <p:txBody>
          <a:bodyPr/>
          <a:lstStyle/>
          <a:p>
            <a:r>
              <a:rPr lang="en-US" altLang="zh-CN" dirty="0" smtClean="0">
                <a:latin typeface="Times New Roman" pitchFamily="18" charset="0"/>
                <a:cs typeface="Times New Roman" pitchFamily="18" charset="0"/>
              </a:rPr>
              <a:t>We have the certificates issued by prestigious international organizations.</a:t>
            </a:r>
          </a:p>
          <a:p>
            <a:r>
              <a:rPr lang="en-US" altLang="zh-CN" dirty="0" smtClean="0">
                <a:latin typeface="Times New Roman" pitchFamily="18" charset="0"/>
                <a:cs typeface="Times New Roman" pitchFamily="18" charset="0"/>
              </a:rPr>
              <a:t>Quality Management system:</a:t>
            </a:r>
          </a:p>
          <a:p>
            <a:r>
              <a:rPr lang="en-US" altLang="zh-CN" dirty="0" smtClean="0">
                <a:latin typeface="Times New Roman" pitchFamily="18" charset="0"/>
                <a:cs typeface="Times New Roman" pitchFamily="18" charset="0"/>
              </a:rPr>
              <a:t>UNI EN ISO 9001:2008</a:t>
            </a:r>
          </a:p>
          <a:p>
            <a:r>
              <a:rPr lang="en-US" altLang="zh-CN" dirty="0" smtClean="0">
                <a:latin typeface="Times New Roman" pitchFamily="18" charset="0"/>
                <a:cs typeface="Times New Roman" pitchFamily="18" charset="0"/>
              </a:rPr>
              <a:t>Environmental Management system:</a:t>
            </a:r>
          </a:p>
          <a:p>
            <a:r>
              <a:rPr lang="en-US" altLang="zh-CN" dirty="0" smtClean="0">
                <a:latin typeface="Times New Roman" pitchFamily="18" charset="0"/>
                <a:cs typeface="Times New Roman" pitchFamily="18" charset="0"/>
              </a:rPr>
              <a:t>UNI EN ISO 14000:2004</a:t>
            </a:r>
            <a:endParaRPr lang="zh-CN" altLang="en-US" dirty="0" smtClean="0">
              <a:latin typeface="Times New Roman" pitchFamily="18" charset="0"/>
              <a:cs typeface="Times New Roman" pitchFamily="18" charset="0"/>
            </a:endParaRPr>
          </a:p>
        </p:txBody>
      </p:sp>
      <p:sp>
        <p:nvSpPr>
          <p:cNvPr id="5" name="页脚占位符 4"/>
          <p:cNvSpPr>
            <a:spLocks noGrp="1"/>
          </p:cNvSpPr>
          <p:nvPr>
            <p:ph type="ftr" sz="quarter" idx="11"/>
          </p:nvPr>
        </p:nvSpPr>
        <p:spPr/>
        <p:txBody>
          <a:bodyPr/>
          <a:lstStyle/>
          <a:p>
            <a:pPr>
              <a:defRPr/>
            </a:pPr>
            <a:endParaRPr lang="zh-CN" altLang="en-US"/>
          </a:p>
        </p:txBody>
      </p:sp>
      <p:pic>
        <p:nvPicPr>
          <p:cNvPr id="7" name="图片 6" descr="微信图片_20191006193857.jpg"/>
          <p:cNvPicPr>
            <a:picLocks noChangeAspect="1"/>
          </p:cNvPicPr>
          <p:nvPr/>
        </p:nvPicPr>
        <p:blipFill>
          <a:blip r:embed="rId2" cstate="print">
            <a:lum bright="10000"/>
          </a:blip>
          <a:stretch>
            <a:fillRect/>
          </a:stretch>
        </p:blipFill>
        <p:spPr>
          <a:xfrm rot="5400000">
            <a:off x="488992" y="2848868"/>
            <a:ext cx="3360000" cy="2520000"/>
          </a:xfrm>
          <a:prstGeom prst="rect">
            <a:avLst/>
          </a:prstGeom>
          <a:effectLst>
            <a:softEdge rad="31750"/>
          </a:effectLst>
        </p:spPr>
      </p:pic>
      <p:pic>
        <p:nvPicPr>
          <p:cNvPr id="8" name="Picture 2" descr="E:\sanling\sales\产品介绍\海报设计\95x95厘米，写真背胶做2张.jpg"/>
          <p:cNvPicPr>
            <a:picLocks noChangeAspect="1" noChangeArrowheads="1"/>
          </p:cNvPicPr>
          <p:nvPr/>
        </p:nvPicPr>
        <p:blipFill>
          <a:blip r:embed="rId3"/>
          <a:srcRect/>
          <a:stretch>
            <a:fillRect/>
          </a:stretch>
        </p:blipFill>
        <p:spPr bwMode="auto">
          <a:xfrm>
            <a:off x="8215338" y="0"/>
            <a:ext cx="928662" cy="63070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F:\leather\QQ图片20130610104743.jpg"/>
          <p:cNvPicPr>
            <a:picLocks noChangeAspect="1" noChangeArrowheads="1"/>
          </p:cNvPicPr>
          <p:nvPr/>
        </p:nvPicPr>
        <p:blipFill>
          <a:blip r:embed="rId3" cstate="print">
            <a:lum bright="10000"/>
          </a:blip>
          <a:srcRect/>
          <a:stretch>
            <a:fillRect/>
          </a:stretch>
        </p:blipFill>
        <p:spPr bwMode="auto">
          <a:xfrm>
            <a:off x="4643437" y="1857364"/>
            <a:ext cx="3172489" cy="2209802"/>
          </a:xfrm>
          <a:prstGeom prst="rect">
            <a:avLst/>
          </a:prstGeom>
          <a:noFill/>
        </p:spPr>
      </p:pic>
      <p:sp>
        <p:nvSpPr>
          <p:cNvPr id="3089" name="Text Box 21"/>
          <p:cNvSpPr txBox="1">
            <a:spLocks noChangeArrowheads="1"/>
          </p:cNvSpPr>
          <p:nvPr/>
        </p:nvSpPr>
        <p:spPr bwMode="auto">
          <a:xfrm>
            <a:off x="539750" y="3789363"/>
            <a:ext cx="3384550" cy="366712"/>
          </a:xfrm>
          <a:prstGeom prst="rect">
            <a:avLst/>
          </a:prstGeom>
          <a:noFill/>
          <a:ln w="9525">
            <a:noFill/>
            <a:miter lim="800000"/>
            <a:headEnd/>
            <a:tailEnd/>
          </a:ln>
        </p:spPr>
        <p:txBody>
          <a:bodyPr>
            <a:spAutoFit/>
          </a:bodyPr>
          <a:lstStyle/>
          <a:p>
            <a:pPr>
              <a:spcBef>
                <a:spcPct val="50000"/>
              </a:spcBef>
            </a:pPr>
            <a:endParaRPr lang="ko-KR" altLang="ko-KR"/>
          </a:p>
        </p:txBody>
      </p:sp>
      <p:sp>
        <p:nvSpPr>
          <p:cNvPr id="3090" name="Text Box 22"/>
          <p:cNvSpPr txBox="1">
            <a:spLocks noChangeArrowheads="1"/>
          </p:cNvSpPr>
          <p:nvPr/>
        </p:nvSpPr>
        <p:spPr bwMode="auto">
          <a:xfrm>
            <a:off x="395288" y="1857364"/>
            <a:ext cx="2890828" cy="3391698"/>
          </a:xfrm>
          <a:prstGeom prst="rect">
            <a:avLst/>
          </a:prstGeom>
          <a:noFill/>
          <a:ln w="9525">
            <a:noFill/>
            <a:miter lim="800000"/>
            <a:headEnd/>
            <a:tailEnd/>
          </a:ln>
        </p:spPr>
        <p:txBody>
          <a:bodyPr wrap="square">
            <a:spAutoFit/>
          </a:bodyPr>
          <a:lstStyle/>
          <a:p>
            <a:pPr marL="342900" indent="-342900" eaLnBrk="0" hangingPunct="0">
              <a:spcBef>
                <a:spcPct val="20000"/>
              </a:spcBef>
              <a:defRPr/>
            </a:pPr>
            <a:r>
              <a:rPr lang="en-US" altLang="ko-KR" sz="1600" dirty="0" smtClean="0">
                <a:latin typeface="Times New Roman" pitchFamily="18" charset="0"/>
                <a:ea typeface="+mn-ea"/>
                <a:cs typeface="Times New Roman" pitchFamily="18" charset="0"/>
              </a:rPr>
              <a:t>       The staple fiber consists of polyamide as island and easy soluble co-polyester as sea component.</a:t>
            </a:r>
          </a:p>
          <a:p>
            <a:pPr marL="342900" indent="-342900" eaLnBrk="0" hangingPunct="0">
              <a:spcBef>
                <a:spcPct val="20000"/>
              </a:spcBef>
              <a:defRPr/>
            </a:pPr>
            <a:r>
              <a:rPr lang="en-US" altLang="ko-KR" sz="1600" dirty="0" smtClean="0">
                <a:latin typeface="Times New Roman" pitchFamily="18" charset="0"/>
                <a:ea typeface="+mn-ea"/>
                <a:cs typeface="Times New Roman" pitchFamily="18" charset="0"/>
              </a:rPr>
              <a:t>       So, we call this a sea &amp; island type composition fiber. </a:t>
            </a:r>
          </a:p>
          <a:p>
            <a:pPr marL="342900" indent="-342900" eaLnBrk="0" hangingPunct="0">
              <a:spcBef>
                <a:spcPct val="20000"/>
              </a:spcBef>
              <a:defRPr/>
            </a:pPr>
            <a:r>
              <a:rPr lang="en-US" altLang="ko-KR" sz="1600" dirty="0" smtClean="0">
                <a:latin typeface="Times New Roman" pitchFamily="18" charset="0"/>
                <a:ea typeface="+mn-ea"/>
                <a:cs typeface="Times New Roman" pitchFamily="18" charset="0"/>
              </a:rPr>
              <a:t>       After dissolving the sea component by caustic soda solution, fiber can be fibrillated to 0.06D, which is one tenth of a percent of human hair.</a:t>
            </a:r>
          </a:p>
        </p:txBody>
      </p:sp>
      <p:sp>
        <p:nvSpPr>
          <p:cNvPr id="24" name="标题 1"/>
          <p:cNvSpPr txBox="1">
            <a:spLocks/>
          </p:cNvSpPr>
          <p:nvPr/>
        </p:nvSpPr>
        <p:spPr bwMode="auto">
          <a:xfrm>
            <a:off x="428596" y="642918"/>
            <a:ext cx="3786214" cy="4286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altLang="zh-CN" sz="1600" b="1" dirty="0" smtClean="0">
                <a:solidFill>
                  <a:schemeClr val="tx2">
                    <a:lumMod val="75000"/>
                  </a:schemeClr>
                </a:solidFill>
                <a:latin typeface="Times New Roman" pitchFamily="18" charset="0"/>
                <a:cs typeface="Times New Roman" pitchFamily="18" charset="0"/>
              </a:rPr>
              <a:t>WHY SANLING MICROFIBER</a:t>
            </a:r>
            <a:endParaRPr lang="zh-CN" altLang="en-US" sz="1600" b="1" dirty="0" smtClean="0">
              <a:solidFill>
                <a:schemeClr val="tx2">
                  <a:lumMod val="75000"/>
                </a:schemeClr>
              </a:solidFill>
              <a:latin typeface="Times New Roman" pitchFamily="18" charset="0"/>
              <a:cs typeface="Times New Roman" pitchFamily="18" charset="0"/>
            </a:endParaRPr>
          </a:p>
        </p:txBody>
      </p:sp>
      <p:sp>
        <p:nvSpPr>
          <p:cNvPr id="27" name="Text Box 16"/>
          <p:cNvSpPr txBox="1">
            <a:spLocks noChangeArrowheads="1"/>
          </p:cNvSpPr>
          <p:nvPr/>
        </p:nvSpPr>
        <p:spPr bwMode="auto">
          <a:xfrm>
            <a:off x="6286512" y="4843846"/>
            <a:ext cx="1571636" cy="585418"/>
          </a:xfrm>
          <a:prstGeom prst="rect">
            <a:avLst/>
          </a:prstGeom>
          <a:solidFill>
            <a:schemeClr val="accent1"/>
          </a:solidFill>
          <a:ln>
            <a:noFill/>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lgn="ctr">
              <a:spcBef>
                <a:spcPct val="20000"/>
              </a:spcBef>
              <a:buClr>
                <a:schemeClr val="bg2"/>
              </a:buClr>
              <a:buSzPct val="75000"/>
              <a:buFont typeface="Monotype Sorts" pitchFamily="2" charset="2"/>
              <a:buNone/>
              <a:defRPr/>
            </a:pPr>
            <a:r>
              <a:rPr lang="en-US" altLang="ko-KR" sz="1600" dirty="0" smtClean="0">
                <a:latin typeface="Times New Roman" pitchFamily="18" charset="0"/>
              </a:rPr>
              <a:t>ULTRA-FINE MICROFIBER</a:t>
            </a:r>
            <a:endParaRPr kumimoji="0" lang="en-US" altLang="ko-KR" sz="1600" dirty="0">
              <a:latin typeface="Times New Roman" pitchFamily="18" charset="0"/>
            </a:endParaRPr>
          </a:p>
        </p:txBody>
      </p:sp>
      <p:sp>
        <p:nvSpPr>
          <p:cNvPr id="29" name="Text Box 16"/>
          <p:cNvSpPr txBox="1">
            <a:spLocks noChangeArrowheads="1"/>
          </p:cNvSpPr>
          <p:nvPr/>
        </p:nvSpPr>
        <p:spPr bwMode="auto">
          <a:xfrm>
            <a:off x="4714876" y="4857760"/>
            <a:ext cx="1123944" cy="336550"/>
          </a:xfrm>
          <a:prstGeom prst="rect">
            <a:avLst/>
          </a:prstGeom>
          <a:solidFill>
            <a:schemeClr val="accent1"/>
          </a:solidFill>
          <a:ln>
            <a:noFill/>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lgn="ctr">
              <a:spcBef>
                <a:spcPct val="20000"/>
              </a:spcBef>
              <a:buClr>
                <a:schemeClr val="bg2"/>
              </a:buClr>
              <a:buSzPct val="75000"/>
              <a:buFont typeface="Monotype Sorts" pitchFamily="2" charset="2"/>
              <a:buNone/>
              <a:defRPr/>
            </a:pPr>
            <a:r>
              <a:rPr lang="en-US" altLang="ko-KR" sz="1600" dirty="0" smtClean="0">
                <a:latin typeface="Times New Roman" pitchFamily="18" charset="0"/>
              </a:rPr>
              <a:t>HAIR</a:t>
            </a:r>
            <a:endParaRPr kumimoji="0" lang="en-US" altLang="ko-KR" sz="1600" dirty="0">
              <a:latin typeface="Times New Roman" pitchFamily="18" charset="0"/>
            </a:endParaRPr>
          </a:p>
        </p:txBody>
      </p:sp>
      <p:sp>
        <p:nvSpPr>
          <p:cNvPr id="31" name="AutoShape 17"/>
          <p:cNvSpPr>
            <a:spLocks noChangeArrowheads="1"/>
          </p:cNvSpPr>
          <p:nvPr/>
        </p:nvSpPr>
        <p:spPr bwMode="auto">
          <a:xfrm rot="10800000">
            <a:off x="5172081" y="4286256"/>
            <a:ext cx="328613" cy="304800"/>
          </a:xfrm>
          <a:prstGeom prst="downArrow">
            <a:avLst>
              <a:gd name="adj1" fmla="val 50000"/>
              <a:gd name="adj2" fmla="val 25000"/>
            </a:avLst>
          </a:prstGeom>
          <a:solidFill>
            <a:schemeClr val="accent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nchor="ctr"/>
          <a:lstStyle/>
          <a:p>
            <a:pPr>
              <a:defRPr/>
            </a:pPr>
            <a:endParaRPr lang="ko-KR" altLang="en-US"/>
          </a:p>
        </p:txBody>
      </p:sp>
      <p:sp>
        <p:nvSpPr>
          <p:cNvPr id="32" name="AutoShape 17"/>
          <p:cNvSpPr>
            <a:spLocks noChangeArrowheads="1"/>
          </p:cNvSpPr>
          <p:nvPr/>
        </p:nvSpPr>
        <p:spPr bwMode="auto">
          <a:xfrm rot="10800000">
            <a:off x="7243783" y="4286256"/>
            <a:ext cx="328613" cy="304800"/>
          </a:xfrm>
          <a:prstGeom prst="downArrow">
            <a:avLst>
              <a:gd name="adj1" fmla="val 50000"/>
              <a:gd name="adj2" fmla="val 25000"/>
            </a:avLst>
          </a:prstGeom>
          <a:solidFill>
            <a:schemeClr val="accent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nchor="ctr"/>
          <a:lstStyle/>
          <a:p>
            <a:pPr>
              <a:defRPr/>
            </a:pPr>
            <a:endParaRPr lang="ko-KR" altLang="en-US"/>
          </a:p>
        </p:txBody>
      </p:sp>
      <p:pic>
        <p:nvPicPr>
          <p:cNvPr id="12" name="Picture 2" descr="E:\sanling\sales\产品介绍\海报设计\95x95厘米，写真背胶做2张.jpg"/>
          <p:cNvPicPr>
            <a:picLocks noChangeAspect="1" noChangeArrowheads="1"/>
          </p:cNvPicPr>
          <p:nvPr/>
        </p:nvPicPr>
        <p:blipFill>
          <a:blip r:embed="rId4"/>
          <a:srcRect/>
          <a:stretch>
            <a:fillRect/>
          </a:stretch>
        </p:blipFill>
        <p:spPr bwMode="auto">
          <a:xfrm>
            <a:off x="8215338" y="0"/>
            <a:ext cx="928662" cy="63070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descr="定岛截面.png"/>
          <p:cNvPicPr/>
          <p:nvPr/>
        </p:nvPicPr>
        <p:blipFill>
          <a:blip r:embed="rId3" cstate="print">
            <a:lum bright="10000"/>
          </a:blip>
          <a:stretch>
            <a:fillRect/>
          </a:stretch>
        </p:blipFill>
        <p:spPr>
          <a:xfrm>
            <a:off x="3286116" y="1142984"/>
            <a:ext cx="1500198" cy="1428760"/>
          </a:xfrm>
          <a:prstGeom prst="rect">
            <a:avLst/>
          </a:prstGeom>
        </p:spPr>
      </p:pic>
      <p:pic>
        <p:nvPicPr>
          <p:cNvPr id="4105" name="Picture 18"/>
          <p:cNvPicPr>
            <a:picLocks noChangeAspect="1" noChangeArrowheads="1"/>
          </p:cNvPicPr>
          <p:nvPr/>
        </p:nvPicPr>
        <p:blipFill>
          <a:blip r:embed="rId4" cstate="print"/>
          <a:srcRect/>
          <a:stretch>
            <a:fillRect/>
          </a:stretch>
        </p:blipFill>
        <p:spPr bwMode="auto">
          <a:xfrm>
            <a:off x="6715140" y="1142984"/>
            <a:ext cx="1789055" cy="1428760"/>
          </a:xfrm>
          <a:prstGeom prst="rect">
            <a:avLst/>
          </a:prstGeom>
          <a:noFill/>
          <a:ln w="9525">
            <a:noFill/>
            <a:miter lim="800000"/>
            <a:headEnd/>
            <a:tailEnd/>
          </a:ln>
        </p:spPr>
      </p:pic>
      <p:sp>
        <p:nvSpPr>
          <p:cNvPr id="34" name="标题 1"/>
          <p:cNvSpPr txBox="1">
            <a:spLocks/>
          </p:cNvSpPr>
          <p:nvPr/>
        </p:nvSpPr>
        <p:spPr bwMode="auto">
          <a:xfrm>
            <a:off x="920745" y="500042"/>
            <a:ext cx="3008313" cy="4286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altLang="zh-CN" sz="1600" b="1" dirty="0" smtClean="0">
                <a:solidFill>
                  <a:schemeClr val="tx2">
                    <a:lumMod val="75000"/>
                  </a:schemeClr>
                </a:solidFill>
                <a:latin typeface="Times New Roman" pitchFamily="18" charset="0"/>
                <a:ea typeface="+mj-ea"/>
                <a:cs typeface="Times New Roman" pitchFamily="18" charset="0"/>
              </a:rPr>
              <a:t>SOLVENT FREE TECHNOLOGY</a:t>
            </a:r>
            <a:endParaRPr kumimoji="0" lang="zh-CN" altLang="en-US" sz="1600" b="1" i="0" u="none" strike="noStrike" kern="1200" cap="none" spc="0" normalizeH="0" baseline="0" noProof="0" dirty="0" smtClean="0">
              <a:ln>
                <a:noFill/>
              </a:ln>
              <a:solidFill>
                <a:schemeClr val="tx2">
                  <a:lumMod val="75000"/>
                </a:schemeClr>
              </a:solidFill>
              <a:effectLst/>
              <a:uLnTx/>
              <a:uFillTx/>
              <a:latin typeface="Times New Roman" pitchFamily="18" charset="0"/>
              <a:ea typeface="+mj-ea"/>
              <a:cs typeface="Times New Roman" pitchFamily="18" charset="0"/>
            </a:endParaRPr>
          </a:p>
        </p:txBody>
      </p:sp>
      <p:sp>
        <p:nvSpPr>
          <p:cNvPr id="37" name="页脚占位符 36"/>
          <p:cNvSpPr>
            <a:spLocks noGrp="1"/>
          </p:cNvSpPr>
          <p:nvPr>
            <p:ph type="ftr" sz="quarter" idx="11"/>
          </p:nvPr>
        </p:nvSpPr>
        <p:spPr/>
        <p:txBody>
          <a:bodyPr/>
          <a:lstStyle/>
          <a:p>
            <a:pPr>
              <a:defRPr/>
            </a:pPr>
            <a:endParaRPr lang="zh-CN" altLang="en-US"/>
          </a:p>
        </p:txBody>
      </p:sp>
      <p:sp>
        <p:nvSpPr>
          <p:cNvPr id="41" name="AutoShape 17"/>
          <p:cNvSpPr>
            <a:spLocks noChangeArrowheads="1"/>
          </p:cNvSpPr>
          <p:nvPr/>
        </p:nvSpPr>
        <p:spPr bwMode="auto">
          <a:xfrm rot="16200000">
            <a:off x="5541178" y="2112160"/>
            <a:ext cx="328613" cy="590554"/>
          </a:xfrm>
          <a:prstGeom prst="downArrow">
            <a:avLst>
              <a:gd name="adj1" fmla="val 50000"/>
              <a:gd name="adj2" fmla="val 25000"/>
            </a:avLst>
          </a:prstGeom>
          <a:solidFill>
            <a:schemeClr val="accent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nchor="ctr"/>
          <a:lstStyle/>
          <a:p>
            <a:pPr>
              <a:defRPr/>
            </a:pPr>
            <a:endParaRPr lang="ko-KR" altLang="en-US"/>
          </a:p>
        </p:txBody>
      </p:sp>
      <p:sp>
        <p:nvSpPr>
          <p:cNvPr id="42" name="Text Box 16"/>
          <p:cNvSpPr txBox="1">
            <a:spLocks noChangeArrowheads="1"/>
          </p:cNvSpPr>
          <p:nvPr/>
        </p:nvSpPr>
        <p:spPr bwMode="auto">
          <a:xfrm>
            <a:off x="5000628" y="1136694"/>
            <a:ext cx="1500198" cy="954750"/>
          </a:xfrm>
          <a:prstGeom prst="rect">
            <a:avLst/>
          </a:prstGeom>
          <a:solidFill>
            <a:schemeClr val="accent1"/>
          </a:solidFill>
          <a:ln>
            <a:noFill/>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spcBef>
                <a:spcPct val="20000"/>
              </a:spcBef>
              <a:buClr>
                <a:schemeClr val="bg2"/>
              </a:buClr>
              <a:buSzPct val="75000"/>
              <a:buFont typeface="Monotype Sorts" pitchFamily="2" charset="2"/>
              <a:buNone/>
              <a:defRPr/>
            </a:pPr>
            <a:r>
              <a:rPr kumimoji="0" lang="en-US" altLang="ko-KR" sz="1400" dirty="0" err="1" smtClean="0">
                <a:latin typeface="Times New Roman" pitchFamily="18" charset="0"/>
              </a:rPr>
              <a:t>NaOH</a:t>
            </a:r>
            <a:r>
              <a:rPr kumimoji="0" lang="en-US" altLang="ko-KR" sz="1400" dirty="0" smtClean="0">
                <a:latin typeface="Times New Roman" pitchFamily="18" charset="0"/>
              </a:rPr>
              <a:t> sea-component dissolved solution.  TOLUENE FREE </a:t>
            </a:r>
            <a:endParaRPr kumimoji="0" lang="en-US" altLang="ko-KR" sz="1400" dirty="0">
              <a:latin typeface="Times New Roman" pitchFamily="18" charset="0"/>
            </a:endParaRPr>
          </a:p>
        </p:txBody>
      </p:sp>
      <p:sp>
        <p:nvSpPr>
          <p:cNvPr id="43" name="AutoShape 17"/>
          <p:cNvSpPr>
            <a:spLocks noChangeArrowheads="1"/>
          </p:cNvSpPr>
          <p:nvPr/>
        </p:nvSpPr>
        <p:spPr bwMode="auto">
          <a:xfrm rot="16200000">
            <a:off x="3157529" y="3486148"/>
            <a:ext cx="328613" cy="357191"/>
          </a:xfrm>
          <a:prstGeom prst="downArrow">
            <a:avLst>
              <a:gd name="adj1" fmla="val 50000"/>
              <a:gd name="adj2" fmla="val 25000"/>
            </a:avLst>
          </a:prstGeom>
          <a:solidFill>
            <a:schemeClr val="accent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nchor="ctr"/>
          <a:lstStyle/>
          <a:p>
            <a:pPr>
              <a:defRPr/>
            </a:pPr>
            <a:endParaRPr lang="ko-KR" altLang="en-US"/>
          </a:p>
        </p:txBody>
      </p:sp>
      <p:sp>
        <p:nvSpPr>
          <p:cNvPr id="44" name="Text Box 16"/>
          <p:cNvSpPr txBox="1">
            <a:spLocks noChangeArrowheads="1"/>
          </p:cNvSpPr>
          <p:nvPr/>
        </p:nvSpPr>
        <p:spPr bwMode="auto">
          <a:xfrm>
            <a:off x="3714744" y="3476642"/>
            <a:ext cx="1857388" cy="523862"/>
          </a:xfrm>
          <a:prstGeom prst="rect">
            <a:avLst/>
          </a:prstGeom>
          <a:solidFill>
            <a:schemeClr val="accent1"/>
          </a:solidFill>
          <a:ln>
            <a:noFill/>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spcBef>
                <a:spcPct val="20000"/>
              </a:spcBef>
              <a:buClr>
                <a:schemeClr val="bg2"/>
              </a:buClr>
              <a:buSzPct val="75000"/>
              <a:buFont typeface="Monotype Sorts" pitchFamily="2" charset="2"/>
              <a:buNone/>
              <a:defRPr/>
            </a:pPr>
            <a:r>
              <a:rPr lang="en-US" altLang="ko-KR" sz="1400" dirty="0" smtClean="0">
                <a:latin typeface="Times New Roman" pitchFamily="18" charset="0"/>
              </a:rPr>
              <a:t>DYEING &amp;AFTER TREATMENT</a:t>
            </a:r>
            <a:endParaRPr kumimoji="0" lang="en-US" altLang="ko-KR" sz="1400" dirty="0">
              <a:latin typeface="Times New Roman" pitchFamily="18" charset="0"/>
            </a:endParaRPr>
          </a:p>
        </p:txBody>
      </p:sp>
      <p:sp>
        <p:nvSpPr>
          <p:cNvPr id="45" name="AutoShape 17"/>
          <p:cNvSpPr>
            <a:spLocks noChangeArrowheads="1"/>
          </p:cNvSpPr>
          <p:nvPr/>
        </p:nvSpPr>
        <p:spPr bwMode="auto">
          <a:xfrm rot="16200000">
            <a:off x="5800735" y="3443288"/>
            <a:ext cx="328613" cy="357191"/>
          </a:xfrm>
          <a:prstGeom prst="downArrow">
            <a:avLst>
              <a:gd name="adj1" fmla="val 50000"/>
              <a:gd name="adj2" fmla="val 25000"/>
            </a:avLst>
          </a:prstGeom>
          <a:solidFill>
            <a:schemeClr val="accent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nchor="ctr"/>
          <a:lstStyle/>
          <a:p>
            <a:pPr>
              <a:defRPr/>
            </a:pPr>
            <a:endParaRPr lang="ko-KR" altLang="en-US"/>
          </a:p>
        </p:txBody>
      </p:sp>
      <p:sp>
        <p:nvSpPr>
          <p:cNvPr id="46" name="Text Box 16"/>
          <p:cNvSpPr txBox="1">
            <a:spLocks noChangeArrowheads="1"/>
          </p:cNvSpPr>
          <p:nvPr/>
        </p:nvSpPr>
        <p:spPr bwMode="auto">
          <a:xfrm>
            <a:off x="6357950" y="3500438"/>
            <a:ext cx="1857388" cy="308419"/>
          </a:xfrm>
          <a:prstGeom prst="rect">
            <a:avLst/>
          </a:prstGeom>
          <a:solidFill>
            <a:schemeClr val="accent1"/>
          </a:solidFill>
          <a:ln>
            <a:noFill/>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spcBef>
                <a:spcPct val="20000"/>
              </a:spcBef>
              <a:buClr>
                <a:schemeClr val="bg2"/>
              </a:buClr>
              <a:buSzPct val="75000"/>
              <a:buFont typeface="Monotype Sorts" pitchFamily="2" charset="2"/>
              <a:buNone/>
              <a:defRPr/>
            </a:pPr>
            <a:r>
              <a:rPr kumimoji="0" lang="en-US" altLang="ko-KR" sz="1400" dirty="0" smtClean="0">
                <a:latin typeface="Times New Roman" pitchFamily="18" charset="0"/>
              </a:rPr>
              <a:t>PACKING</a:t>
            </a:r>
            <a:endParaRPr kumimoji="0" lang="en-US" altLang="ko-KR" sz="1400" dirty="0">
              <a:latin typeface="Times New Roman" pitchFamily="18" charset="0"/>
            </a:endParaRPr>
          </a:p>
        </p:txBody>
      </p:sp>
      <p:sp>
        <p:nvSpPr>
          <p:cNvPr id="47" name="Text Box 16"/>
          <p:cNvSpPr txBox="1">
            <a:spLocks noChangeArrowheads="1"/>
          </p:cNvSpPr>
          <p:nvPr/>
        </p:nvSpPr>
        <p:spPr bwMode="auto">
          <a:xfrm>
            <a:off x="1000100" y="1142984"/>
            <a:ext cx="1857388" cy="308419"/>
          </a:xfrm>
          <a:prstGeom prst="rect">
            <a:avLst/>
          </a:prstGeom>
          <a:solidFill>
            <a:schemeClr val="accent1"/>
          </a:solidFill>
          <a:ln>
            <a:noFill/>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spcBef>
                <a:spcPct val="20000"/>
              </a:spcBef>
              <a:buClr>
                <a:schemeClr val="bg2"/>
              </a:buClr>
              <a:buSzPct val="75000"/>
              <a:buFont typeface="Monotype Sorts" pitchFamily="2" charset="2"/>
              <a:buNone/>
              <a:defRPr/>
            </a:pPr>
            <a:r>
              <a:rPr kumimoji="0" lang="en-US" altLang="ko-KR" sz="1400" dirty="0" smtClean="0">
                <a:latin typeface="Times New Roman" pitchFamily="18" charset="0"/>
              </a:rPr>
              <a:t>STAPLE  FIBER</a:t>
            </a:r>
            <a:endParaRPr kumimoji="0" lang="en-US" altLang="ko-KR" sz="1400" dirty="0">
              <a:latin typeface="Times New Roman" pitchFamily="18" charset="0"/>
            </a:endParaRPr>
          </a:p>
        </p:txBody>
      </p:sp>
      <p:sp>
        <p:nvSpPr>
          <p:cNvPr id="48" name="AutoShape 17"/>
          <p:cNvSpPr>
            <a:spLocks noChangeArrowheads="1"/>
          </p:cNvSpPr>
          <p:nvPr/>
        </p:nvSpPr>
        <p:spPr bwMode="auto">
          <a:xfrm>
            <a:off x="1743057" y="1500173"/>
            <a:ext cx="328613" cy="285753"/>
          </a:xfrm>
          <a:prstGeom prst="downArrow">
            <a:avLst>
              <a:gd name="adj1" fmla="val 50000"/>
              <a:gd name="adj2" fmla="val 25000"/>
            </a:avLst>
          </a:prstGeom>
          <a:solidFill>
            <a:schemeClr val="accent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nchor="ctr"/>
          <a:lstStyle/>
          <a:p>
            <a:pPr>
              <a:defRPr/>
            </a:pPr>
            <a:endParaRPr lang="ko-KR" altLang="en-US"/>
          </a:p>
        </p:txBody>
      </p:sp>
      <p:sp>
        <p:nvSpPr>
          <p:cNvPr id="49" name="Text Box 16"/>
          <p:cNvSpPr txBox="1">
            <a:spLocks noChangeArrowheads="1"/>
          </p:cNvSpPr>
          <p:nvPr/>
        </p:nvSpPr>
        <p:spPr bwMode="auto">
          <a:xfrm>
            <a:off x="1000100" y="1857364"/>
            <a:ext cx="1857388" cy="308419"/>
          </a:xfrm>
          <a:prstGeom prst="rect">
            <a:avLst/>
          </a:prstGeom>
          <a:solidFill>
            <a:schemeClr val="accent1"/>
          </a:solidFill>
          <a:ln>
            <a:noFill/>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spcBef>
                <a:spcPct val="20000"/>
              </a:spcBef>
              <a:buClr>
                <a:schemeClr val="bg2"/>
              </a:buClr>
              <a:buSzPct val="75000"/>
              <a:buFont typeface="Monotype Sorts" pitchFamily="2" charset="2"/>
              <a:buNone/>
              <a:defRPr/>
            </a:pPr>
            <a:r>
              <a:rPr lang="en-US" altLang="ko-KR" sz="1400" dirty="0" smtClean="0">
                <a:latin typeface="Times New Roman" pitchFamily="18" charset="0"/>
              </a:rPr>
              <a:t>NONWOVEN SHEET</a:t>
            </a:r>
            <a:endParaRPr kumimoji="0" lang="en-US" altLang="ko-KR" sz="1400" dirty="0">
              <a:latin typeface="Times New Roman" pitchFamily="18" charset="0"/>
            </a:endParaRPr>
          </a:p>
        </p:txBody>
      </p:sp>
      <p:sp>
        <p:nvSpPr>
          <p:cNvPr id="50" name="AutoShape 17"/>
          <p:cNvSpPr>
            <a:spLocks noChangeArrowheads="1"/>
          </p:cNvSpPr>
          <p:nvPr/>
        </p:nvSpPr>
        <p:spPr bwMode="auto">
          <a:xfrm>
            <a:off x="1743057" y="2214553"/>
            <a:ext cx="328613" cy="285753"/>
          </a:xfrm>
          <a:prstGeom prst="downArrow">
            <a:avLst>
              <a:gd name="adj1" fmla="val 50000"/>
              <a:gd name="adj2" fmla="val 25000"/>
            </a:avLst>
          </a:prstGeom>
          <a:solidFill>
            <a:schemeClr val="accent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nchor="ctr"/>
          <a:lstStyle/>
          <a:p>
            <a:pPr>
              <a:defRPr/>
            </a:pPr>
            <a:endParaRPr lang="ko-KR" altLang="en-US"/>
          </a:p>
        </p:txBody>
      </p:sp>
      <p:sp>
        <p:nvSpPr>
          <p:cNvPr id="51" name="Text Box 16"/>
          <p:cNvSpPr txBox="1">
            <a:spLocks noChangeArrowheads="1"/>
          </p:cNvSpPr>
          <p:nvPr/>
        </p:nvSpPr>
        <p:spPr bwMode="auto">
          <a:xfrm>
            <a:off x="1000100" y="2549077"/>
            <a:ext cx="1857388" cy="523862"/>
          </a:xfrm>
          <a:prstGeom prst="rect">
            <a:avLst/>
          </a:prstGeom>
          <a:solidFill>
            <a:schemeClr val="accent1"/>
          </a:solidFill>
          <a:ln>
            <a:noFill/>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spcBef>
                <a:spcPct val="20000"/>
              </a:spcBef>
              <a:buClr>
                <a:schemeClr val="bg2"/>
              </a:buClr>
              <a:buSzPct val="75000"/>
              <a:buFont typeface="Monotype Sorts" pitchFamily="2" charset="2"/>
              <a:buNone/>
              <a:defRPr/>
            </a:pPr>
            <a:r>
              <a:rPr kumimoji="0" lang="en-US" altLang="ko-KR" sz="1400" dirty="0" smtClean="0">
                <a:latin typeface="Times New Roman" pitchFamily="18" charset="0"/>
              </a:rPr>
              <a:t>SOLVENT FREE PU TREATMENT</a:t>
            </a:r>
            <a:endParaRPr kumimoji="0" lang="en-US" altLang="ko-KR" sz="1400" dirty="0">
              <a:latin typeface="Times New Roman" pitchFamily="18" charset="0"/>
            </a:endParaRPr>
          </a:p>
        </p:txBody>
      </p:sp>
      <p:sp>
        <p:nvSpPr>
          <p:cNvPr id="52" name="AutoShape 17"/>
          <p:cNvSpPr>
            <a:spLocks noChangeArrowheads="1"/>
          </p:cNvSpPr>
          <p:nvPr/>
        </p:nvSpPr>
        <p:spPr bwMode="auto">
          <a:xfrm>
            <a:off x="1743057" y="3143247"/>
            <a:ext cx="328613" cy="285753"/>
          </a:xfrm>
          <a:prstGeom prst="downArrow">
            <a:avLst>
              <a:gd name="adj1" fmla="val 50000"/>
              <a:gd name="adj2" fmla="val 25000"/>
            </a:avLst>
          </a:prstGeom>
          <a:solidFill>
            <a:schemeClr val="accent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nchor="ctr"/>
          <a:lstStyle/>
          <a:p>
            <a:pPr>
              <a:defRPr/>
            </a:pPr>
            <a:endParaRPr lang="ko-KR" altLang="en-US"/>
          </a:p>
        </p:txBody>
      </p:sp>
      <p:sp>
        <p:nvSpPr>
          <p:cNvPr id="53" name="Text Box 16"/>
          <p:cNvSpPr txBox="1">
            <a:spLocks noChangeArrowheads="1"/>
          </p:cNvSpPr>
          <p:nvPr/>
        </p:nvSpPr>
        <p:spPr bwMode="auto">
          <a:xfrm>
            <a:off x="1000100" y="3476642"/>
            <a:ext cx="1857388" cy="523862"/>
          </a:xfrm>
          <a:prstGeom prst="rect">
            <a:avLst/>
          </a:prstGeom>
          <a:solidFill>
            <a:schemeClr val="accent1"/>
          </a:solidFill>
          <a:ln>
            <a:noFill/>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spcBef>
                <a:spcPct val="20000"/>
              </a:spcBef>
              <a:buClr>
                <a:schemeClr val="bg2"/>
              </a:buClr>
              <a:buSzPct val="75000"/>
              <a:buFont typeface="Monotype Sorts" pitchFamily="2" charset="2"/>
              <a:buNone/>
              <a:defRPr/>
            </a:pPr>
            <a:r>
              <a:rPr kumimoji="0" lang="en-US" altLang="ko-KR" sz="1400" dirty="0" smtClean="0">
                <a:latin typeface="Times New Roman" pitchFamily="18" charset="0"/>
              </a:rPr>
              <a:t>SOLVENT FREE  FIBRILLATION</a:t>
            </a:r>
            <a:endParaRPr kumimoji="0" lang="en-US" altLang="ko-KR" sz="1400" dirty="0">
              <a:latin typeface="Times New Roman" pitchFamily="18" charset="0"/>
            </a:endParaRPr>
          </a:p>
        </p:txBody>
      </p:sp>
      <p:sp>
        <p:nvSpPr>
          <p:cNvPr id="54" name="AutoShape 17"/>
          <p:cNvSpPr>
            <a:spLocks noChangeArrowheads="1"/>
          </p:cNvSpPr>
          <p:nvPr/>
        </p:nvSpPr>
        <p:spPr bwMode="auto">
          <a:xfrm>
            <a:off x="1743057" y="4071942"/>
            <a:ext cx="328613" cy="285753"/>
          </a:xfrm>
          <a:prstGeom prst="downArrow">
            <a:avLst>
              <a:gd name="adj1" fmla="val 50000"/>
              <a:gd name="adj2" fmla="val 25000"/>
            </a:avLst>
          </a:prstGeom>
          <a:solidFill>
            <a:schemeClr val="accent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nchor="ctr"/>
          <a:lstStyle/>
          <a:p>
            <a:pPr>
              <a:defRPr/>
            </a:pPr>
            <a:endParaRPr lang="ko-KR" altLang="en-US"/>
          </a:p>
        </p:txBody>
      </p:sp>
      <p:sp>
        <p:nvSpPr>
          <p:cNvPr id="55" name="AutoShape 17"/>
          <p:cNvSpPr>
            <a:spLocks noChangeArrowheads="1"/>
          </p:cNvSpPr>
          <p:nvPr/>
        </p:nvSpPr>
        <p:spPr bwMode="auto">
          <a:xfrm>
            <a:off x="4386263" y="4071941"/>
            <a:ext cx="328613" cy="285753"/>
          </a:xfrm>
          <a:prstGeom prst="downArrow">
            <a:avLst>
              <a:gd name="adj1" fmla="val 50000"/>
              <a:gd name="adj2" fmla="val 25000"/>
            </a:avLst>
          </a:prstGeom>
          <a:solidFill>
            <a:schemeClr val="accent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nchor="ctr"/>
          <a:lstStyle/>
          <a:p>
            <a:pPr>
              <a:defRPr/>
            </a:pPr>
            <a:endParaRPr lang="ko-KR" altLang="en-US"/>
          </a:p>
        </p:txBody>
      </p:sp>
      <p:sp>
        <p:nvSpPr>
          <p:cNvPr id="56" name="Text Box 16"/>
          <p:cNvSpPr txBox="1">
            <a:spLocks noChangeArrowheads="1"/>
          </p:cNvSpPr>
          <p:nvPr/>
        </p:nvSpPr>
        <p:spPr bwMode="auto">
          <a:xfrm>
            <a:off x="1000100" y="4429132"/>
            <a:ext cx="1857388" cy="308419"/>
          </a:xfrm>
          <a:prstGeom prst="rect">
            <a:avLst/>
          </a:prstGeom>
          <a:solidFill>
            <a:schemeClr val="accent1"/>
          </a:solidFill>
          <a:ln>
            <a:noFill/>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spcBef>
                <a:spcPct val="20000"/>
              </a:spcBef>
              <a:buClr>
                <a:schemeClr val="bg2"/>
              </a:buClr>
              <a:buSzPct val="75000"/>
              <a:buFont typeface="Monotype Sorts" pitchFamily="2" charset="2"/>
              <a:buNone/>
              <a:defRPr/>
            </a:pPr>
            <a:r>
              <a:rPr kumimoji="0" lang="en-US" altLang="ko-KR" sz="1400" dirty="0" smtClean="0">
                <a:latin typeface="Times New Roman" pitchFamily="18" charset="0"/>
              </a:rPr>
              <a:t>PET DUST RECYCLE</a:t>
            </a:r>
            <a:endParaRPr kumimoji="0" lang="en-US" altLang="ko-KR" sz="1400" dirty="0">
              <a:latin typeface="Times New Roman" pitchFamily="18" charset="0"/>
            </a:endParaRPr>
          </a:p>
        </p:txBody>
      </p:sp>
      <p:sp>
        <p:nvSpPr>
          <p:cNvPr id="57" name="AutoShape 17"/>
          <p:cNvSpPr>
            <a:spLocks noChangeArrowheads="1"/>
          </p:cNvSpPr>
          <p:nvPr/>
        </p:nvSpPr>
        <p:spPr bwMode="auto">
          <a:xfrm>
            <a:off x="1743057" y="4786322"/>
            <a:ext cx="328613" cy="285753"/>
          </a:xfrm>
          <a:prstGeom prst="downArrow">
            <a:avLst>
              <a:gd name="adj1" fmla="val 50000"/>
              <a:gd name="adj2" fmla="val 25000"/>
            </a:avLst>
          </a:prstGeom>
          <a:solidFill>
            <a:schemeClr val="accent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nchor="ctr"/>
          <a:lstStyle/>
          <a:p>
            <a:pPr>
              <a:defRPr/>
            </a:pPr>
            <a:endParaRPr lang="ko-KR" altLang="en-US"/>
          </a:p>
        </p:txBody>
      </p:sp>
      <p:sp>
        <p:nvSpPr>
          <p:cNvPr id="60" name="Text Box 16"/>
          <p:cNvSpPr txBox="1">
            <a:spLocks noChangeArrowheads="1"/>
          </p:cNvSpPr>
          <p:nvPr/>
        </p:nvSpPr>
        <p:spPr bwMode="auto">
          <a:xfrm>
            <a:off x="1000100" y="5143512"/>
            <a:ext cx="1857388" cy="523862"/>
          </a:xfrm>
          <a:prstGeom prst="rect">
            <a:avLst/>
          </a:prstGeom>
          <a:solidFill>
            <a:schemeClr val="accent1"/>
          </a:solidFill>
          <a:ln>
            <a:noFill/>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spcBef>
                <a:spcPct val="20000"/>
              </a:spcBef>
              <a:buClr>
                <a:schemeClr val="bg2"/>
              </a:buClr>
              <a:buSzPct val="75000"/>
              <a:buFont typeface="Monotype Sorts" pitchFamily="2" charset="2"/>
              <a:buNone/>
              <a:defRPr/>
            </a:pPr>
            <a:r>
              <a:rPr kumimoji="0" lang="en-US" altLang="ko-KR" sz="1400" dirty="0" smtClean="0">
                <a:latin typeface="Times New Roman" pitchFamily="18" charset="0"/>
              </a:rPr>
              <a:t>WATERBORNE COATING FILLER</a:t>
            </a:r>
            <a:endParaRPr kumimoji="0" lang="en-US" altLang="ko-KR" sz="1400" dirty="0">
              <a:latin typeface="Times New Roman" pitchFamily="18" charset="0"/>
            </a:endParaRPr>
          </a:p>
        </p:txBody>
      </p:sp>
      <p:sp>
        <p:nvSpPr>
          <p:cNvPr id="61" name="AutoShape 17"/>
          <p:cNvSpPr>
            <a:spLocks noChangeArrowheads="1"/>
          </p:cNvSpPr>
          <p:nvPr/>
        </p:nvSpPr>
        <p:spPr bwMode="auto">
          <a:xfrm rot="16200000">
            <a:off x="3157529" y="4414843"/>
            <a:ext cx="328613" cy="357191"/>
          </a:xfrm>
          <a:prstGeom prst="downArrow">
            <a:avLst>
              <a:gd name="adj1" fmla="val 50000"/>
              <a:gd name="adj2" fmla="val 25000"/>
            </a:avLst>
          </a:prstGeom>
          <a:solidFill>
            <a:schemeClr val="accent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nchor="ctr"/>
          <a:lstStyle/>
          <a:p>
            <a:pPr>
              <a:defRPr/>
            </a:pPr>
            <a:endParaRPr lang="ko-KR" altLang="en-US"/>
          </a:p>
        </p:txBody>
      </p:sp>
      <p:sp>
        <p:nvSpPr>
          <p:cNvPr id="62" name="Text Box 16"/>
          <p:cNvSpPr txBox="1">
            <a:spLocks noChangeArrowheads="1"/>
          </p:cNvSpPr>
          <p:nvPr/>
        </p:nvSpPr>
        <p:spPr bwMode="auto">
          <a:xfrm>
            <a:off x="3714744" y="4429132"/>
            <a:ext cx="1857388" cy="523862"/>
          </a:xfrm>
          <a:prstGeom prst="rect">
            <a:avLst/>
          </a:prstGeom>
          <a:solidFill>
            <a:schemeClr val="accent1"/>
          </a:solidFill>
          <a:ln>
            <a:noFill/>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spcBef>
                <a:spcPct val="20000"/>
              </a:spcBef>
              <a:buClr>
                <a:schemeClr val="bg2"/>
              </a:buClr>
              <a:buSzPct val="75000"/>
              <a:buFont typeface="Monotype Sorts" pitchFamily="2" charset="2"/>
              <a:buNone/>
              <a:defRPr/>
            </a:pPr>
            <a:r>
              <a:rPr kumimoji="0" lang="en-US" altLang="ko-KR" sz="1400" dirty="0" smtClean="0">
                <a:latin typeface="Times New Roman" pitchFamily="18" charset="0"/>
              </a:rPr>
              <a:t>WASTE WATER PURIFY</a:t>
            </a:r>
            <a:endParaRPr kumimoji="0" lang="en-US" altLang="ko-KR" sz="1400" dirty="0">
              <a:latin typeface="Times New Roman" pitchFamily="18" charset="0"/>
            </a:endParaRPr>
          </a:p>
        </p:txBody>
      </p:sp>
      <p:pic>
        <p:nvPicPr>
          <p:cNvPr id="28" name="Picture 2" descr="E:\sanling\sales\产品介绍\海报设计\95x95厘米，写真背胶做2张.jpg"/>
          <p:cNvPicPr>
            <a:picLocks noChangeAspect="1" noChangeArrowheads="1"/>
          </p:cNvPicPr>
          <p:nvPr/>
        </p:nvPicPr>
        <p:blipFill>
          <a:blip r:embed="rId5"/>
          <a:srcRect/>
          <a:stretch>
            <a:fillRect/>
          </a:stretch>
        </p:blipFill>
        <p:spPr bwMode="auto">
          <a:xfrm>
            <a:off x="8215338" y="0"/>
            <a:ext cx="928662" cy="63070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500034" y="1357298"/>
            <a:ext cx="4040188" cy="639762"/>
          </a:xfrm>
        </p:spPr>
        <p:txBody>
          <a:bodyPr>
            <a:normAutofit/>
          </a:bodyPr>
          <a:lstStyle/>
          <a:p>
            <a:endParaRPr lang="en-US" altLang="zh-CN" dirty="0" smtClean="0">
              <a:latin typeface="Times New Roman" pitchFamily="18" charset="0"/>
              <a:cs typeface="Times New Roman" pitchFamily="18" charset="0"/>
            </a:endParaRPr>
          </a:p>
          <a:p>
            <a:pPr algn="ctr"/>
            <a:endParaRPr lang="zh-CN" altLang="en-US" dirty="0" smtClean="0">
              <a:latin typeface="Times New Roman" pitchFamily="18" charset="0"/>
              <a:cs typeface="Times New Roman" pitchFamily="18" charset="0"/>
            </a:endParaRPr>
          </a:p>
          <a:p>
            <a:endParaRPr lang="zh-CN" altLang="en-US" dirty="0"/>
          </a:p>
        </p:txBody>
      </p:sp>
      <p:sp>
        <p:nvSpPr>
          <p:cNvPr id="30" name="标题 1"/>
          <p:cNvSpPr txBox="1">
            <a:spLocks/>
          </p:cNvSpPr>
          <p:nvPr/>
        </p:nvSpPr>
        <p:spPr bwMode="auto">
          <a:xfrm>
            <a:off x="428596" y="785794"/>
            <a:ext cx="8072494" cy="4286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altLang="zh-CN" sz="1600" b="1" dirty="0" smtClean="0">
                <a:solidFill>
                  <a:schemeClr val="tx2">
                    <a:lumMod val="75000"/>
                  </a:schemeClr>
                </a:solidFill>
                <a:latin typeface="Times New Roman" pitchFamily="18" charset="0"/>
                <a:ea typeface="+mj-ea"/>
                <a:cs typeface="Times New Roman" pitchFamily="18" charset="0"/>
              </a:rPr>
              <a:t>ENVIRONMENT PROTECTION</a:t>
            </a:r>
            <a:endParaRPr kumimoji="0" lang="zh-CN" altLang="en-US" sz="1600" b="1" i="0" u="none" strike="noStrike" kern="1200" cap="none" spc="0" normalizeH="0" baseline="0" noProof="0" dirty="0" smtClean="0">
              <a:ln>
                <a:noFill/>
              </a:ln>
              <a:solidFill>
                <a:schemeClr val="tx2">
                  <a:lumMod val="75000"/>
                </a:schemeClr>
              </a:solidFill>
              <a:effectLst/>
              <a:uLnTx/>
              <a:uFillTx/>
              <a:latin typeface="Times New Roman" pitchFamily="18" charset="0"/>
              <a:ea typeface="+mj-ea"/>
              <a:cs typeface="Times New Roman" pitchFamily="18" charset="0"/>
            </a:endParaRPr>
          </a:p>
        </p:txBody>
      </p:sp>
      <p:sp>
        <p:nvSpPr>
          <p:cNvPr id="50" name="矩形 49"/>
          <p:cNvSpPr/>
          <p:nvPr/>
        </p:nvSpPr>
        <p:spPr>
          <a:xfrm>
            <a:off x="3571868" y="1737921"/>
            <a:ext cx="5143504" cy="5262979"/>
          </a:xfrm>
          <a:prstGeom prst="rect">
            <a:avLst/>
          </a:prstGeom>
        </p:spPr>
        <p:txBody>
          <a:bodyPr wrap="square">
            <a:spAutoFit/>
          </a:bodyPr>
          <a:lstStyle/>
          <a:p>
            <a:pPr>
              <a:buNone/>
            </a:pPr>
            <a:r>
              <a:rPr lang="en-US" altLang="zh-CN" sz="1600" dirty="0" smtClean="0">
                <a:latin typeface="Times New Roman" pitchFamily="18" charset="0"/>
                <a:cs typeface="Times New Roman" pitchFamily="18" charset="0"/>
              </a:rPr>
              <a:t>We are doing our best in environment protection:</a:t>
            </a:r>
          </a:p>
          <a:p>
            <a:pPr>
              <a:buNone/>
            </a:pPr>
            <a:endParaRPr lang="en-US" altLang="zh-CN" sz="1600" dirty="0" smtClean="0">
              <a:latin typeface="Times New Roman" pitchFamily="18" charset="0"/>
              <a:cs typeface="Times New Roman" pitchFamily="18" charset="0"/>
            </a:endParaRPr>
          </a:p>
          <a:p>
            <a:pPr>
              <a:buNone/>
            </a:pPr>
            <a:r>
              <a:rPr lang="en-US" altLang="zh-CN" sz="1600" dirty="0" smtClean="0">
                <a:latin typeface="Times New Roman" pitchFamily="18" charset="0"/>
                <a:cs typeface="Times New Roman" pitchFamily="18" charset="0"/>
              </a:rPr>
              <a:t>By using waterborne PU to ensure 0 DMF during PU process and DMF FREE in our microfiber leather.</a:t>
            </a:r>
          </a:p>
          <a:p>
            <a:pPr>
              <a:buNone/>
            </a:pPr>
            <a:endParaRPr lang="en-US" altLang="zh-CN" sz="1600" dirty="0" smtClean="0">
              <a:latin typeface="Times New Roman" pitchFamily="18" charset="0"/>
              <a:cs typeface="Times New Roman" pitchFamily="18" charset="0"/>
            </a:endParaRPr>
          </a:p>
          <a:p>
            <a:pPr>
              <a:buNone/>
            </a:pPr>
            <a:r>
              <a:rPr lang="en-US" altLang="zh-CN" sz="1600" dirty="0" smtClean="0">
                <a:latin typeface="Times New Roman" pitchFamily="18" charset="0"/>
                <a:cs typeface="Times New Roman" pitchFamily="18" charset="0"/>
              </a:rPr>
              <a:t>By using </a:t>
            </a:r>
            <a:r>
              <a:rPr lang="en-US" altLang="zh-CN" sz="1600" dirty="0" err="1" smtClean="0">
                <a:latin typeface="Times New Roman" pitchFamily="18" charset="0"/>
                <a:cs typeface="Times New Roman" pitchFamily="18" charset="0"/>
              </a:rPr>
              <a:t>NaOH</a:t>
            </a:r>
            <a:r>
              <a:rPr lang="en-US" altLang="zh-CN" sz="1600" dirty="0" smtClean="0">
                <a:latin typeface="Times New Roman" pitchFamily="18" charset="0"/>
                <a:cs typeface="Times New Roman" pitchFamily="18" charset="0"/>
              </a:rPr>
              <a:t> solution to dissolve PET from each staple fiber to avoid any solvent solution such as toluene in production.</a:t>
            </a:r>
          </a:p>
          <a:p>
            <a:pPr>
              <a:buNone/>
            </a:pPr>
            <a:endParaRPr lang="en-US" altLang="zh-CN" sz="1600" dirty="0" smtClean="0">
              <a:latin typeface="Times New Roman" pitchFamily="18" charset="0"/>
              <a:cs typeface="Times New Roman" pitchFamily="18" charset="0"/>
            </a:endParaRPr>
          </a:p>
          <a:p>
            <a:pPr>
              <a:buNone/>
            </a:pPr>
            <a:r>
              <a:rPr lang="en-US" altLang="zh-CN" sz="1600" dirty="0" smtClean="0">
                <a:latin typeface="Times New Roman" pitchFamily="18" charset="0"/>
                <a:cs typeface="Times New Roman" pitchFamily="18" charset="0"/>
              </a:rPr>
              <a:t>By recycling and purifying PET for reusing as filler for the waterborne coating.</a:t>
            </a:r>
          </a:p>
          <a:p>
            <a:pPr>
              <a:buNone/>
            </a:pPr>
            <a:endParaRPr lang="en-US" altLang="zh-CN" sz="1600" dirty="0" smtClean="0">
              <a:latin typeface="Times New Roman" pitchFamily="18" charset="0"/>
              <a:cs typeface="Times New Roman" pitchFamily="18" charset="0"/>
            </a:endParaRPr>
          </a:p>
          <a:p>
            <a:pPr>
              <a:buNone/>
            </a:pPr>
            <a:r>
              <a:rPr lang="en-US" altLang="zh-CN" sz="1600" dirty="0" smtClean="0">
                <a:latin typeface="Times New Roman" pitchFamily="18" charset="0"/>
                <a:cs typeface="Times New Roman" pitchFamily="18" charset="0"/>
              </a:rPr>
              <a:t>By purifying waste water after </a:t>
            </a:r>
            <a:r>
              <a:rPr lang="en-US" altLang="zh-CN" sz="1600" dirty="0" err="1" smtClean="0">
                <a:latin typeface="Times New Roman" pitchFamily="18" charset="0"/>
                <a:cs typeface="Times New Roman" pitchFamily="18" charset="0"/>
              </a:rPr>
              <a:t>NaOH</a:t>
            </a:r>
            <a:r>
              <a:rPr lang="en-US" altLang="zh-CN" sz="1600" dirty="0" smtClean="0">
                <a:latin typeface="Times New Roman" pitchFamily="18" charset="0"/>
                <a:cs typeface="Times New Roman" pitchFamily="18" charset="0"/>
              </a:rPr>
              <a:t> treatment and dyeing process to ease the burden of the environment.</a:t>
            </a:r>
          </a:p>
          <a:p>
            <a:pPr>
              <a:buNone/>
            </a:pPr>
            <a:endParaRPr lang="en-US" altLang="zh-CN" sz="1600" dirty="0" smtClean="0">
              <a:latin typeface="Times New Roman" pitchFamily="18" charset="0"/>
              <a:cs typeface="Times New Roman" pitchFamily="18" charset="0"/>
            </a:endParaRPr>
          </a:p>
          <a:p>
            <a:pPr>
              <a:buNone/>
            </a:pPr>
            <a:r>
              <a:rPr lang="en-US" altLang="zh-CN" sz="1600" dirty="0" smtClean="0">
                <a:latin typeface="Times New Roman" pitchFamily="18" charset="0"/>
                <a:cs typeface="Times New Roman" pitchFamily="18" charset="0"/>
              </a:rPr>
              <a:t> </a:t>
            </a:r>
          </a:p>
          <a:p>
            <a:pPr>
              <a:buNone/>
            </a:pPr>
            <a:endParaRPr lang="en-US" altLang="zh-CN" sz="1600" dirty="0" smtClean="0">
              <a:latin typeface="Times New Roman" pitchFamily="18" charset="0"/>
              <a:cs typeface="Times New Roman" pitchFamily="18" charset="0"/>
            </a:endParaRPr>
          </a:p>
          <a:p>
            <a:pPr>
              <a:buNone/>
            </a:pPr>
            <a:endParaRPr lang="en-US" altLang="zh-CN" sz="1600" dirty="0" smtClean="0">
              <a:latin typeface="Times New Roman" pitchFamily="18" charset="0"/>
              <a:cs typeface="Times New Roman" pitchFamily="18" charset="0"/>
            </a:endParaRPr>
          </a:p>
          <a:p>
            <a:pPr>
              <a:buNone/>
            </a:pPr>
            <a:endParaRPr lang="en-US" altLang="zh-CN" sz="1600" dirty="0" smtClean="0">
              <a:latin typeface="Times New Roman" pitchFamily="18" charset="0"/>
              <a:cs typeface="Times New Roman" pitchFamily="18" charset="0"/>
            </a:endParaRPr>
          </a:p>
          <a:p>
            <a:pPr>
              <a:buNone/>
            </a:pPr>
            <a:endParaRPr lang="en-US" altLang="zh-CN" sz="1600" dirty="0" smtClean="0">
              <a:latin typeface="Times New Roman" pitchFamily="18" charset="0"/>
              <a:cs typeface="Times New Roman" pitchFamily="18" charset="0"/>
            </a:endParaRPr>
          </a:p>
          <a:p>
            <a:pPr>
              <a:buNone/>
            </a:pPr>
            <a:r>
              <a:rPr lang="en-US" altLang="zh-CN" sz="1600" dirty="0" smtClean="0">
                <a:latin typeface="Times New Roman" pitchFamily="18" charset="0"/>
                <a:cs typeface="Times New Roman" pitchFamily="18" charset="0"/>
              </a:rPr>
              <a:t> </a:t>
            </a:r>
          </a:p>
        </p:txBody>
      </p:sp>
      <p:pic>
        <p:nvPicPr>
          <p:cNvPr id="1026" name="Picture 2" descr="E:\sanling\sales\产品介绍\海报设计\95x95厘米，写真背胶做2张.jpg"/>
          <p:cNvPicPr>
            <a:picLocks noChangeAspect="1" noChangeArrowheads="1"/>
          </p:cNvPicPr>
          <p:nvPr/>
        </p:nvPicPr>
        <p:blipFill>
          <a:blip r:embed="rId2"/>
          <a:srcRect/>
          <a:stretch>
            <a:fillRect/>
          </a:stretch>
        </p:blipFill>
        <p:spPr bwMode="auto">
          <a:xfrm>
            <a:off x="8215338" y="0"/>
            <a:ext cx="928662" cy="630709"/>
          </a:xfrm>
          <a:prstGeom prst="rect">
            <a:avLst/>
          </a:prstGeom>
          <a:noFill/>
        </p:spPr>
      </p:pic>
      <p:pic>
        <p:nvPicPr>
          <p:cNvPr id="7" name="图片 6" descr="ladyshoe.png"/>
          <p:cNvPicPr>
            <a:picLocks noChangeAspect="1"/>
          </p:cNvPicPr>
          <p:nvPr/>
        </p:nvPicPr>
        <p:blipFill>
          <a:blip r:embed="rId3" cstate="print">
            <a:lum bright="10000" contrast="20000"/>
          </a:blip>
          <a:stretch>
            <a:fillRect/>
          </a:stretch>
        </p:blipFill>
        <p:spPr>
          <a:xfrm>
            <a:off x="357158" y="1836129"/>
            <a:ext cx="3071834" cy="3450259"/>
          </a:xfrm>
          <a:prstGeom prst="rect">
            <a:avLst/>
          </a:prstGeom>
          <a:effectLst>
            <a:softEdge rad="3175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714375" y="1000125"/>
            <a:ext cx="4937125" cy="4643438"/>
          </a:xfrm>
        </p:spPr>
        <p:txBody>
          <a:bodyPr anchor="t"/>
          <a:lstStyle/>
          <a:p>
            <a:pPr eaLnBrk="1" hangingPunct="1"/>
            <a:r>
              <a:rPr lang="en-US" altLang="zh-CN" sz="1800" dirty="0" smtClean="0">
                <a:solidFill>
                  <a:schemeClr val="tx2"/>
                </a:solidFill>
                <a:latin typeface="Times New Roman" pitchFamily="18" charset="0"/>
                <a:cs typeface="Times New Roman" pitchFamily="18" charset="0"/>
              </a:rPr>
              <a:t/>
            </a:r>
            <a:br>
              <a:rPr lang="en-US" altLang="zh-CN" sz="1800" dirty="0" smtClean="0">
                <a:solidFill>
                  <a:schemeClr val="tx2"/>
                </a:solidFill>
                <a:latin typeface="Times New Roman" pitchFamily="18" charset="0"/>
                <a:cs typeface="Times New Roman" pitchFamily="18" charset="0"/>
              </a:rPr>
            </a:br>
            <a:r>
              <a:rPr lang="en-US" altLang="zh-CN" sz="1800" dirty="0" smtClean="0">
                <a:solidFill>
                  <a:schemeClr val="tx2"/>
                </a:solidFill>
                <a:latin typeface="Times New Roman" pitchFamily="18" charset="0"/>
                <a:cs typeface="Times New Roman" pitchFamily="18" charset="0"/>
              </a:rPr>
              <a:t/>
            </a:r>
            <a:br>
              <a:rPr lang="en-US" altLang="zh-CN" sz="1800" dirty="0" smtClean="0">
                <a:solidFill>
                  <a:schemeClr val="tx2"/>
                </a:solidFill>
                <a:latin typeface="Times New Roman" pitchFamily="18" charset="0"/>
                <a:cs typeface="Times New Roman" pitchFamily="18" charset="0"/>
              </a:rPr>
            </a:br>
            <a:r>
              <a:rPr lang="en-US" altLang="zh-CN" sz="1800" dirty="0" smtClean="0">
                <a:solidFill>
                  <a:schemeClr val="tx2"/>
                </a:solidFill>
                <a:latin typeface="Times New Roman" pitchFamily="18" charset="0"/>
                <a:cs typeface="Times New Roman" pitchFamily="18" charset="0"/>
              </a:rPr>
              <a:t/>
            </a:r>
            <a:br>
              <a:rPr lang="en-US" altLang="zh-CN" sz="1800" dirty="0" smtClean="0">
                <a:solidFill>
                  <a:schemeClr val="tx2"/>
                </a:solidFill>
                <a:latin typeface="Times New Roman" pitchFamily="18" charset="0"/>
                <a:cs typeface="Times New Roman" pitchFamily="18" charset="0"/>
              </a:rPr>
            </a:br>
            <a:r>
              <a:rPr lang="en-US" altLang="zh-CN" sz="1800" dirty="0" smtClean="0">
                <a:solidFill>
                  <a:schemeClr val="tx2"/>
                </a:solidFill>
                <a:latin typeface="Times New Roman" pitchFamily="18" charset="0"/>
                <a:cs typeface="Times New Roman" pitchFamily="18" charset="0"/>
              </a:rPr>
              <a:t/>
            </a:r>
            <a:br>
              <a:rPr lang="en-US" altLang="zh-CN" sz="1800" dirty="0" smtClean="0">
                <a:solidFill>
                  <a:schemeClr val="tx2"/>
                </a:solidFill>
                <a:latin typeface="Times New Roman" pitchFamily="18" charset="0"/>
                <a:cs typeface="Times New Roman" pitchFamily="18" charset="0"/>
              </a:rPr>
            </a:br>
            <a:r>
              <a:rPr lang="en-US" altLang="zh-CN" sz="1800" dirty="0" smtClean="0">
                <a:solidFill>
                  <a:schemeClr val="tx2"/>
                </a:solidFill>
                <a:latin typeface="Times New Roman" pitchFamily="18" charset="0"/>
                <a:cs typeface="Times New Roman" pitchFamily="18" charset="0"/>
              </a:rPr>
              <a:t/>
            </a:r>
            <a:br>
              <a:rPr lang="en-US" altLang="zh-CN" sz="1800" dirty="0" smtClean="0">
                <a:solidFill>
                  <a:schemeClr val="tx2"/>
                </a:solidFill>
                <a:latin typeface="Times New Roman" pitchFamily="18" charset="0"/>
                <a:cs typeface="Times New Roman" pitchFamily="18" charset="0"/>
              </a:rPr>
            </a:br>
            <a:r>
              <a:rPr lang="en-US" altLang="zh-CN" sz="1800" dirty="0" smtClean="0">
                <a:solidFill>
                  <a:schemeClr val="tx2"/>
                </a:solidFill>
                <a:latin typeface="Times New Roman" pitchFamily="18" charset="0"/>
                <a:cs typeface="Times New Roman" pitchFamily="18" charset="0"/>
              </a:rPr>
              <a:t/>
            </a:r>
            <a:br>
              <a:rPr lang="en-US" altLang="zh-CN" sz="1800" dirty="0" smtClean="0">
                <a:solidFill>
                  <a:schemeClr val="tx2"/>
                </a:solidFill>
                <a:latin typeface="Times New Roman" pitchFamily="18" charset="0"/>
                <a:cs typeface="Times New Roman" pitchFamily="18" charset="0"/>
              </a:rPr>
            </a:br>
            <a:r>
              <a:rPr lang="en-US" altLang="zh-CN" sz="1800" dirty="0" smtClean="0">
                <a:solidFill>
                  <a:schemeClr val="tx2"/>
                </a:solidFill>
                <a:latin typeface="Times New Roman" pitchFamily="18" charset="0"/>
                <a:cs typeface="Times New Roman" pitchFamily="18" charset="0"/>
              </a:rPr>
              <a:t/>
            </a:r>
            <a:br>
              <a:rPr lang="en-US" altLang="zh-CN" sz="1800" dirty="0" smtClean="0">
                <a:solidFill>
                  <a:schemeClr val="tx2"/>
                </a:solidFill>
                <a:latin typeface="Times New Roman" pitchFamily="18" charset="0"/>
                <a:cs typeface="Times New Roman" pitchFamily="18" charset="0"/>
              </a:rPr>
            </a:br>
            <a:r>
              <a:rPr lang="en-US" altLang="zh-CN" sz="1800" dirty="0" smtClean="0">
                <a:solidFill>
                  <a:schemeClr val="tx2"/>
                </a:solidFill>
                <a:latin typeface="Times New Roman" pitchFamily="18" charset="0"/>
                <a:cs typeface="Times New Roman" pitchFamily="18" charset="0"/>
              </a:rPr>
              <a:t/>
            </a:r>
            <a:br>
              <a:rPr lang="en-US" altLang="zh-CN" sz="1800" dirty="0" smtClean="0">
                <a:solidFill>
                  <a:schemeClr val="tx2"/>
                </a:solidFill>
                <a:latin typeface="Times New Roman" pitchFamily="18" charset="0"/>
                <a:cs typeface="Times New Roman" pitchFamily="18" charset="0"/>
              </a:rPr>
            </a:br>
            <a:r>
              <a:rPr lang="en-US" altLang="zh-CN" sz="1800" dirty="0" smtClean="0">
                <a:solidFill>
                  <a:schemeClr val="tx2"/>
                </a:solidFill>
                <a:latin typeface="Times New Roman" pitchFamily="18" charset="0"/>
                <a:cs typeface="Times New Roman" pitchFamily="18" charset="0"/>
              </a:rPr>
              <a:t>                                </a:t>
            </a:r>
            <a:br>
              <a:rPr lang="en-US" altLang="zh-CN" sz="1800" dirty="0" smtClean="0">
                <a:solidFill>
                  <a:schemeClr val="tx2"/>
                </a:solidFill>
                <a:latin typeface="Times New Roman" pitchFamily="18" charset="0"/>
                <a:cs typeface="Times New Roman" pitchFamily="18" charset="0"/>
              </a:rPr>
            </a:br>
            <a:r>
              <a:rPr lang="en-US" altLang="zh-CN" sz="1800" dirty="0" smtClean="0">
                <a:solidFill>
                  <a:schemeClr val="tx2"/>
                </a:solidFill>
                <a:latin typeface="Times New Roman" pitchFamily="18" charset="0"/>
                <a:cs typeface="Times New Roman" pitchFamily="18" charset="0"/>
              </a:rPr>
              <a:t/>
            </a:r>
            <a:br>
              <a:rPr lang="en-US" altLang="zh-CN" sz="1800" dirty="0" smtClean="0">
                <a:solidFill>
                  <a:schemeClr val="tx2"/>
                </a:solidFill>
                <a:latin typeface="Times New Roman" pitchFamily="18" charset="0"/>
                <a:cs typeface="Times New Roman" pitchFamily="18" charset="0"/>
              </a:rPr>
            </a:br>
            <a:endParaRPr lang="zh-CN" altLang="en-US" sz="1400" b="0" i="1" dirty="0" smtClean="0">
              <a:solidFill>
                <a:schemeClr val="tx2"/>
              </a:solidFill>
              <a:latin typeface="Times New Roman" pitchFamily="18" charset="0"/>
              <a:cs typeface="Times New Roman" pitchFamily="18" charset="0"/>
            </a:endParaRPr>
          </a:p>
        </p:txBody>
      </p:sp>
      <p:sp>
        <p:nvSpPr>
          <p:cNvPr id="4" name="文本占位符 3"/>
          <p:cNvSpPr>
            <a:spLocks noGrp="1"/>
          </p:cNvSpPr>
          <p:nvPr>
            <p:ph type="body" sz="half" idx="2"/>
          </p:nvPr>
        </p:nvSpPr>
        <p:spPr>
          <a:xfrm>
            <a:off x="571472" y="4500570"/>
            <a:ext cx="7072313" cy="1928826"/>
          </a:xfrm>
        </p:spPr>
        <p:txBody>
          <a:bodyPr rtlCol="0">
            <a:normAutofit fontScale="70000" lnSpcReduction="20000"/>
          </a:bodyPr>
          <a:lstStyle/>
          <a:p>
            <a:pPr eaLnBrk="1" fontAlgn="auto" hangingPunct="1">
              <a:spcAft>
                <a:spcPts val="0"/>
              </a:spcAft>
              <a:defRPr/>
            </a:pPr>
            <a:r>
              <a:rPr lang="en-US" altLang="zh-CN" sz="2000" b="1" dirty="0" smtClean="0">
                <a:latin typeface="Times New Roman" pitchFamily="18" charset="0"/>
                <a:cs typeface="Times New Roman" pitchFamily="18" charset="0"/>
              </a:rPr>
              <a:t>Contact us:</a:t>
            </a:r>
          </a:p>
          <a:p>
            <a:pPr eaLnBrk="1" fontAlgn="auto" hangingPunct="1">
              <a:spcAft>
                <a:spcPts val="0"/>
              </a:spcAft>
              <a:defRPr/>
            </a:pPr>
            <a:r>
              <a:rPr lang="en-US" sz="2000" dirty="0" smtClean="0"/>
              <a:t> </a:t>
            </a:r>
            <a:r>
              <a:rPr lang="en-US" sz="1800" dirty="0" err="1" smtClean="0">
                <a:latin typeface="Times New Roman" pitchFamily="18" charset="0"/>
                <a:cs typeface="Times New Roman" pitchFamily="18" charset="0"/>
              </a:rPr>
              <a:t>Ji'an</a:t>
            </a:r>
            <a:r>
              <a:rPr lang="en-US" sz="1800" dirty="0" smtClean="0">
                <a:latin typeface="Times New Roman" pitchFamily="18" charset="0"/>
                <a:cs typeface="Times New Roman" pitchFamily="18" charset="0"/>
              </a:rPr>
              <a:t> City </a:t>
            </a:r>
            <a:r>
              <a:rPr lang="en-US" sz="1800" dirty="0" err="1" smtClean="0">
                <a:latin typeface="Times New Roman" pitchFamily="18" charset="0"/>
                <a:cs typeface="Times New Roman" pitchFamily="18" charset="0"/>
              </a:rPr>
              <a:t>Sanling</a:t>
            </a:r>
            <a:r>
              <a:rPr lang="en-US" sz="1800" dirty="0" smtClean="0">
                <a:latin typeface="Times New Roman" pitchFamily="18" charset="0"/>
                <a:cs typeface="Times New Roman" pitchFamily="18" charset="0"/>
              </a:rPr>
              <a:t> Microfiber </a:t>
            </a:r>
            <a:r>
              <a:rPr lang="en-US" sz="1800" dirty="0" err="1" smtClean="0">
                <a:latin typeface="Times New Roman" pitchFamily="18" charset="0"/>
                <a:cs typeface="Times New Roman" pitchFamily="18" charset="0"/>
              </a:rPr>
              <a:t>Co.,Ltd</a:t>
            </a:r>
            <a:r>
              <a:rPr lang="en-US" sz="1800" dirty="0" smtClean="0">
                <a:latin typeface="Times New Roman" pitchFamily="18" charset="0"/>
                <a:cs typeface="Times New Roman" pitchFamily="18" charset="0"/>
              </a:rPr>
              <a:t>.</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Add: </a:t>
            </a:r>
            <a:r>
              <a:rPr lang="zh-CN" alt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No.1 </a:t>
            </a:r>
            <a:r>
              <a:rPr lang="en-US" sz="1800" dirty="0" err="1" smtClean="0">
                <a:latin typeface="Times New Roman" pitchFamily="18" charset="0"/>
                <a:cs typeface="Times New Roman" pitchFamily="18" charset="0"/>
              </a:rPr>
              <a:t>Huandao</a:t>
            </a:r>
            <a:r>
              <a:rPr lang="en-US" sz="1800" dirty="0" smtClean="0">
                <a:latin typeface="Times New Roman" pitchFamily="18" charset="0"/>
                <a:cs typeface="Times New Roman" pitchFamily="18" charset="0"/>
              </a:rPr>
              <a:t> Rd.(South),</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Jinggangshan</a:t>
            </a:r>
            <a:r>
              <a:rPr lang="en-US" sz="1800" dirty="0" smtClean="0">
                <a:latin typeface="Times New Roman" pitchFamily="18" charset="0"/>
                <a:cs typeface="Times New Roman" pitchFamily="18" charset="0"/>
              </a:rPr>
              <a:t> National Economic &amp;  Technology Industry Zone, </a:t>
            </a:r>
            <a:r>
              <a:rPr lang="en-US" sz="1800" dirty="0" err="1" smtClean="0">
                <a:latin typeface="Times New Roman" pitchFamily="18" charset="0"/>
                <a:cs typeface="Times New Roman" pitchFamily="18" charset="0"/>
              </a:rPr>
              <a:t>Ji'an</a:t>
            </a:r>
            <a:r>
              <a:rPr lang="en-US" sz="1800" dirty="0" smtClean="0">
                <a:latin typeface="Times New Roman" pitchFamily="18" charset="0"/>
                <a:cs typeface="Times New Roman" pitchFamily="18" charset="0"/>
              </a:rPr>
              <a:t> City，    Jiangxi Province,  </a:t>
            </a:r>
            <a:r>
              <a:rPr lang="en-US" sz="1800" dirty="0" err="1" smtClean="0">
                <a:latin typeface="Times New Roman" pitchFamily="18" charset="0"/>
                <a:cs typeface="Times New Roman" pitchFamily="18" charset="0"/>
              </a:rPr>
              <a:t>P.R.China</a:t>
            </a:r>
            <a:r>
              <a:rPr lang="en-US" sz="1800" dirty="0" smtClean="0">
                <a:latin typeface="Times New Roman" pitchFamily="18" charset="0"/>
                <a:cs typeface="Times New Roman" pitchFamily="18" charset="0"/>
              </a:rPr>
              <a:t> 343100</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Tel: +86 796 8411333 Fax: +86 796 8440777</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hlinkClick r:id="rId2"/>
              </a:rPr>
              <a:t>http://</a:t>
            </a:r>
            <a:r>
              <a:rPr lang="en-US" sz="1800" dirty="0" smtClean="0">
                <a:latin typeface="Times New Roman" pitchFamily="18" charset="0"/>
                <a:cs typeface="Times New Roman" pitchFamily="18" charset="0"/>
                <a:hlinkClick r:id="rId2"/>
              </a:rPr>
              <a:t>www.</a:t>
            </a:r>
            <a:r>
              <a:rPr lang="en-US" altLang="zh-CN" sz="1800" dirty="0" smtClean="0">
                <a:latin typeface="Times New Roman" pitchFamily="18" charset="0"/>
                <a:cs typeface="Times New Roman" pitchFamily="18" charset="0"/>
                <a:hlinkClick r:id="rId2"/>
              </a:rPr>
              <a:t>sanlingmicrofiber</a:t>
            </a:r>
            <a:r>
              <a:rPr lang="en-US" sz="1800" dirty="0" smtClean="0">
                <a:latin typeface="Times New Roman" pitchFamily="18" charset="0"/>
                <a:cs typeface="Times New Roman" pitchFamily="18" charset="0"/>
                <a:hlinkClick r:id="rId2"/>
              </a:rPr>
              <a:t>.com/</a:t>
            </a:r>
            <a:endParaRPr lang="en-US" sz="1800" dirty="0" smtClean="0">
              <a:latin typeface="Times New Roman" pitchFamily="18" charset="0"/>
              <a:cs typeface="Times New Roman" pitchFamily="18" charset="0"/>
            </a:endParaRPr>
          </a:p>
          <a:p>
            <a:pPr eaLnBrk="1" fontAlgn="auto" hangingPunct="1">
              <a:spcAft>
                <a:spcPts val="0"/>
              </a:spcAft>
              <a:defRPr/>
            </a:pPr>
            <a:r>
              <a:rPr lang="en-US" sz="1800" dirty="0" smtClean="0">
                <a:latin typeface="Times New Roman" pitchFamily="18" charset="0"/>
                <a:cs typeface="Times New Roman" pitchFamily="18" charset="0"/>
              </a:rPr>
              <a:t>Email: info@sanlingmicrofiber.com</a:t>
            </a:r>
            <a:r>
              <a:rPr lang="en-US" sz="18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p>
          <a:p>
            <a:pPr eaLnBrk="1" fontAlgn="auto" hangingPunct="1">
              <a:spcAft>
                <a:spcPts val="0"/>
              </a:spcAft>
              <a:buFont typeface="Arial" pitchFamily="34" charset="0"/>
              <a:buNone/>
              <a:defRPr/>
            </a:pPr>
            <a:endParaRPr lang="en-US" altLang="zh-CN" sz="1200" b="1" dirty="0">
              <a:latin typeface="Times New Roman" pitchFamily="18" charset="0"/>
              <a:cs typeface="Times New Roman" pitchFamily="18" charset="0"/>
            </a:endParaRPr>
          </a:p>
          <a:p>
            <a:pPr eaLnBrk="1" fontAlgn="auto" hangingPunct="1">
              <a:spcAft>
                <a:spcPts val="0"/>
              </a:spcAft>
              <a:buFont typeface="Arial" pitchFamily="34" charset="0"/>
              <a:buNone/>
              <a:defRPr/>
            </a:pPr>
            <a:r>
              <a:rPr lang="en-US" altLang="zh-CN" sz="1200" dirty="0" smtClean="0"/>
              <a:t/>
            </a:r>
            <a:br>
              <a:rPr lang="en-US" altLang="zh-CN" sz="1200" dirty="0" smtClean="0"/>
            </a:br>
            <a:endParaRPr lang="en-US" altLang="zh-CN" sz="1200" dirty="0">
              <a:latin typeface="Times New Roman" pitchFamily="18" charset="0"/>
              <a:cs typeface="Times New Roman" pitchFamily="18" charset="0"/>
            </a:endParaRPr>
          </a:p>
        </p:txBody>
      </p:sp>
      <p:pic>
        <p:nvPicPr>
          <p:cNvPr id="10" name="图片 9" descr="444.JPG"/>
          <p:cNvPicPr>
            <a:picLocks noChangeAspect="1"/>
          </p:cNvPicPr>
          <p:nvPr/>
        </p:nvPicPr>
        <p:blipFill>
          <a:blip r:embed="rId3" cstate="print"/>
          <a:stretch>
            <a:fillRect/>
          </a:stretch>
        </p:blipFill>
        <p:spPr>
          <a:xfrm>
            <a:off x="5429256" y="928670"/>
            <a:ext cx="2786082" cy="3929090"/>
          </a:xfrm>
          <a:prstGeom prst="rect">
            <a:avLst/>
          </a:prstGeom>
          <a:effectLst>
            <a:softEdge rad="317500"/>
          </a:effectLst>
        </p:spPr>
      </p:pic>
      <p:sp>
        <p:nvSpPr>
          <p:cNvPr id="12" name="页脚占位符 11"/>
          <p:cNvSpPr>
            <a:spLocks noGrp="1"/>
          </p:cNvSpPr>
          <p:nvPr>
            <p:ph type="ftr" sz="quarter" idx="11"/>
          </p:nvPr>
        </p:nvSpPr>
        <p:spPr/>
        <p:txBody>
          <a:bodyPr/>
          <a:lstStyle/>
          <a:p>
            <a:pPr>
              <a:defRPr/>
            </a:pPr>
            <a:endParaRPr lang="zh-CN" altLang="en-US"/>
          </a:p>
        </p:txBody>
      </p:sp>
      <p:pic>
        <p:nvPicPr>
          <p:cNvPr id="23" name="Picture 2" descr="E:\sanling\sales\产品介绍\海报设计\95x95厘米，写真背胶做2张.jpg"/>
          <p:cNvPicPr>
            <a:picLocks noChangeAspect="1" noChangeArrowheads="1"/>
          </p:cNvPicPr>
          <p:nvPr/>
        </p:nvPicPr>
        <p:blipFill>
          <a:blip r:embed="rId4"/>
          <a:srcRect/>
          <a:stretch>
            <a:fillRect/>
          </a:stretch>
        </p:blipFill>
        <p:spPr bwMode="auto">
          <a:xfrm>
            <a:off x="8215338" y="0"/>
            <a:ext cx="928662" cy="63070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3506</TotalTime>
  <Words>252</Words>
  <Application>Microsoft Office PowerPoint</Application>
  <PresentationFormat>全屏显示(4:3)</PresentationFormat>
  <Paragraphs>55</Paragraphs>
  <Slides>7</Slides>
  <Notes>3</Notes>
  <HiddenSlides>0</HiddenSlides>
  <MMClips>0</MMClips>
  <ScaleCrop>false</ScaleCrop>
  <HeadingPairs>
    <vt:vector size="4" baseType="variant">
      <vt:variant>
        <vt:lpstr>主题</vt:lpstr>
      </vt:variant>
      <vt:variant>
        <vt:i4>1</vt:i4>
      </vt:variant>
      <vt:variant>
        <vt:lpstr>幻灯片标题</vt:lpstr>
      </vt:variant>
      <vt:variant>
        <vt:i4>7</vt:i4>
      </vt:variant>
    </vt:vector>
  </HeadingPairs>
  <TitlesOfParts>
    <vt:vector size="8" baseType="lpstr">
      <vt:lpstr>Office 主题</vt:lpstr>
      <vt:lpstr>Think Green Think Future</vt:lpstr>
      <vt:lpstr>WELCOME TO SANLING:  YOUR RELIABLE MICROFIBER MATERIAL PARTNER   </vt:lpstr>
      <vt:lpstr>幻灯片 3</vt:lpstr>
      <vt:lpstr>幻灯片 4</vt:lpstr>
      <vt:lpstr>幻灯片 5</vt:lpstr>
      <vt:lpstr>幻灯片 6</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best partner of your LED business</dc:title>
  <dc:creator>Rick</dc:creator>
  <cp:lastModifiedBy>rickzhaoyi</cp:lastModifiedBy>
  <cp:revision>232</cp:revision>
  <dcterms:created xsi:type="dcterms:W3CDTF">2011-02-22T01:06:06Z</dcterms:created>
  <dcterms:modified xsi:type="dcterms:W3CDTF">2019-10-06T20:49:24Z</dcterms:modified>
</cp:coreProperties>
</file>